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45" r:id="rId3"/>
    <p:sldId id="346" r:id="rId4"/>
    <p:sldId id="375" r:id="rId5"/>
    <p:sldId id="342" r:id="rId6"/>
    <p:sldId id="373" r:id="rId7"/>
    <p:sldId id="363" r:id="rId8"/>
    <p:sldId id="372" r:id="rId9"/>
    <p:sldId id="367" r:id="rId10"/>
    <p:sldId id="370" r:id="rId11"/>
    <p:sldId id="374" r:id="rId12"/>
    <p:sldId id="267" r:id="rId13"/>
    <p:sldId id="281" r:id="rId14"/>
    <p:sldId id="369" r:id="rId15"/>
    <p:sldId id="365" r:id="rId16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B22"/>
    <a:srgbClr val="008DD3"/>
    <a:srgbClr val="1C334E"/>
    <a:srgbClr val="A79ECD"/>
    <a:srgbClr val="E21A20"/>
    <a:srgbClr val="E31E24"/>
    <a:srgbClr val="7F6F0F"/>
    <a:srgbClr val="4EC6F4"/>
    <a:srgbClr val="D4DDC5"/>
    <a:srgbClr val="EE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3826" autoAdjust="0"/>
  </p:normalViewPr>
  <p:slideViewPr>
    <p:cSldViewPr>
      <p:cViewPr varScale="1">
        <p:scale>
          <a:sx n="137" d="100"/>
          <a:sy n="137" d="100"/>
        </p:scale>
        <p:origin x="678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4" d="100"/>
          <a:sy n="74" d="100"/>
        </p:scale>
        <p:origin x="-21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99BBC-597D-4528-89E2-FBE0A2469998}" type="datetimeFigureOut">
              <a:rPr lang="el-GR" smtClean="0"/>
              <a:pPr/>
              <a:t>13/3/2026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FE28-AEAB-41A0-9096-253842CB38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96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0F585-8FBB-4523-84F8-AA6018B48FD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487F-0C66-4EEF-9CC5-CD721FDC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>
                <a:highlight>
                  <a:srgbClr val="FFFF00"/>
                </a:highlight>
              </a:rPr>
              <a:t>Increasing bandwidth </a:t>
            </a:r>
            <a:r>
              <a:rPr lang="en-US" sz="1200" dirty="0"/>
              <a:t>demands </a:t>
            </a:r>
            <a:r>
              <a:rPr lang="en-US" sz="1200" dirty="0">
                <a:sym typeface="Wingdings" panose="05000000000000000000" pitchFamily="2" charset="2"/>
              </a:rPr>
              <a:t> need to keep up the pace in terms of capacity, bandwidth density and energy efficiency, low latency</a:t>
            </a:r>
            <a:r>
              <a:rPr lang="el-GR" sz="1200" dirty="0">
                <a:sym typeface="Wingdings" panose="05000000000000000000" pitchFamily="2" charset="2"/>
              </a:rPr>
              <a:t>(</a:t>
            </a:r>
            <a:r>
              <a:rPr lang="en-GB" sz="1200" dirty="0">
                <a:sym typeface="Wingdings" panose="05000000000000000000" pitchFamily="2" charset="2"/>
              </a:rPr>
              <a:t>optics</a:t>
            </a:r>
            <a:r>
              <a:rPr lang="el-GR" sz="1200" dirty="0">
                <a:sym typeface="Wingdings" panose="05000000000000000000" pitchFamily="2" charset="2"/>
              </a:rPr>
              <a:t>)</a:t>
            </a:r>
            <a:endParaRPr lang="en-US" sz="120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ym typeface="Wingdings" panose="05000000000000000000" pitchFamily="2" charset="2"/>
              </a:rPr>
              <a:t>Valiant efforts have been made up until 2026  102.4 Tb/s co-packaged optical approaches for switches/ASICs.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highlight>
                  <a:srgbClr val="FFFF00"/>
                </a:highlight>
              </a:rPr>
              <a:t>- switches: towards efficient routing / switching </a:t>
            </a:r>
            <a:r>
              <a:rPr lang="en-US" sz="1200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sz="1200" dirty="0">
                <a:highlight>
                  <a:srgbClr val="FFFF00"/>
                </a:highlight>
              </a:rPr>
              <a:t>CAMs commonly used for: header processing /forwarding  </a:t>
            </a:r>
            <a:endParaRPr lang="en-US" sz="120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ym typeface="Wingdings" panose="05000000000000000000" pitchFamily="2" charset="2"/>
              </a:rPr>
              <a:t>Specific hardware memory engines (CAMs) high-rate packet forwarding and searching , key role in today’s routing architectures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3891E-FF69-7A28-FCE4-A4213A5B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3C398-3625-5F23-7B8E-83F7E4E6B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A40F7-E1AA-AFC1-5D01-B2AB9A5C9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/>
              <a:t>Exploit CAMs for, various applications: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dirty="0"/>
              <a:t>packet-switching applications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dirty="0"/>
              <a:t>Comparison operations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50" dirty="0"/>
              <a:t>In-memory computing </a:t>
            </a:r>
            <a:r>
              <a:rPr lang="en-US" sz="1050" dirty="0">
                <a:sym typeface="Wingdings" panose="05000000000000000000" pitchFamily="2" charset="2"/>
              </a:rPr>
              <a:t> MANNs: </a:t>
            </a:r>
            <a:r>
              <a:rPr lang="en-US" sz="1050" dirty="0"/>
              <a:t>by embedding new features into the memory</a:t>
            </a:r>
            <a:r>
              <a:rPr lang="en-US" sz="1050" dirty="0">
                <a:sym typeface="Wingdings" panose="05000000000000000000" pitchFamily="2" charset="2"/>
              </a:rPr>
              <a:t> inference through similarity-based retrieval features</a:t>
            </a:r>
            <a:r>
              <a:rPr lang="el-GR" sz="1050" dirty="0">
                <a:sym typeface="Wingdings" panose="05000000000000000000" pitchFamily="2" charset="2"/>
              </a:rPr>
              <a:t> </a:t>
            </a:r>
            <a:r>
              <a:rPr lang="en-GB" sz="1050" dirty="0">
                <a:sym typeface="Wingdings" panose="05000000000000000000" pitchFamily="2" charset="2"/>
              </a:rPr>
              <a:t>and</a:t>
            </a:r>
            <a:r>
              <a:rPr lang="en-US" sz="1050" dirty="0"/>
              <a:t> few-shot learning,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24D09-E0BC-6531-AB67-800846F4B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4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9E5D-2BE9-C10D-190A-91A68098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E0532-EBA9-F14C-9DC4-A3363FD6A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DDFFD-6A3F-C426-A84B-755A0F012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CAM photonic attempts up to </a:t>
            </a:r>
            <a:r>
              <a:rPr lang="en-US" dirty="0"/>
              <a:t>pJ/bit consumption (SOAs, etc.)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08B77-B759-BEC6-223E-87980EB11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7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30000"/>
              <a:buFont typeface="Wingdings" panose="05000000000000000000" pitchFamily="2" charset="2"/>
              <a:buNone/>
            </a:pPr>
            <a:r>
              <a:rPr lang="en-US" sz="1200" i="1" dirty="0">
                <a:solidFill>
                  <a:schemeClr val="tx1"/>
                </a:solidFill>
              </a:rPr>
              <a:t>-Realization of CAM through photonic Xbar layout</a:t>
            </a:r>
            <a:r>
              <a:rPr 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 principle of operation of CAM cell</a:t>
            </a:r>
          </a:p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200" i="1" dirty="0">
                <a:solidFill>
                  <a:schemeClr val="tx1"/>
                </a:solidFill>
              </a:rPr>
              <a:t>Multi-wavelength approach</a:t>
            </a:r>
          </a:p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200" i="1" dirty="0">
                <a:solidFill>
                  <a:schemeClr val="tx1"/>
                </a:solidFill>
              </a:rPr>
              <a:t>Parallel Stored content comparison through wavelength assignment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UV exposure for permanent change in the refractive index of the waveguide material.</a:t>
            </a:r>
          </a:p>
          <a:p>
            <a:pPr marL="171450" indent="-171450">
              <a:buFontTx/>
              <a:buChar char="-"/>
            </a:pPr>
            <a:r>
              <a:rPr lang="en-US" dirty="0"/>
              <a:t>Observing the transfer function allows for the definition of fluence and phase change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a 15 dB power difference (maximum power difference for </a:t>
            </a:r>
            <a:r>
              <a:rPr lang="el-GR" dirty="0"/>
              <a:t>π</a:t>
            </a:r>
            <a:r>
              <a:rPr lang="en-GB" dirty="0"/>
              <a:t> phase shift</a:t>
            </a:r>
            <a:r>
              <a:rPr lang="en-US" dirty="0"/>
              <a:t>): fluence of 1 kJ/cm2 – 20 exposures (around 9 degrees/exposure)  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487F-0C66-4EEF-9CC5-CD721FDC92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58391"/>
            <a:ext cx="9144000" cy="33338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FEC4B8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Rectangle 3"/>
          <p:cNvSpPr/>
          <p:nvPr userDrawn="1"/>
        </p:nvSpPr>
        <p:spPr>
          <a:xfrm>
            <a:off x="0" y="4813698"/>
            <a:ext cx="9144000" cy="32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4779169"/>
            <a:ext cx="9144000" cy="34529"/>
          </a:xfrm>
          <a:prstGeom prst="rect">
            <a:avLst/>
          </a:prstGeom>
          <a:gradFill>
            <a:gsLst>
              <a:gs pos="100000">
                <a:srgbClr val="C00000"/>
              </a:gs>
              <a:gs pos="50000">
                <a:srgbClr val="FEC4B8"/>
              </a:gs>
              <a:gs pos="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0" name="9 - Εικόνα" descr="phosnet_logo_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05452"/>
            <a:ext cx="914582" cy="33804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830732"/>
            <a:ext cx="1125778" cy="3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B4DD36-34F2-48B4-6C9F-A209E7EEF12F}"/>
              </a:ext>
            </a:extLst>
          </p:cNvPr>
          <p:cNvSpPr txBox="1"/>
          <p:nvPr userDrawn="1"/>
        </p:nvSpPr>
        <p:spPr>
          <a:xfrm>
            <a:off x="7795553" y="4787061"/>
            <a:ext cx="13484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OFC 2026 Conference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 Angeles, 2026</a:t>
            </a:r>
          </a:p>
        </p:txBody>
      </p:sp>
    </p:spTree>
    <p:extLst>
      <p:ext uri="{BB962C8B-B14F-4D97-AF65-F5344CB8AC3E}">
        <p14:creationId xmlns:p14="http://schemas.microsoft.com/office/powerpoint/2010/main" val="106557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66710"/>
            <a:ext cx="9144000" cy="3333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Rectangle 3"/>
          <p:cNvSpPr/>
          <p:nvPr userDrawn="1"/>
        </p:nvSpPr>
        <p:spPr>
          <a:xfrm>
            <a:off x="0" y="4813698"/>
            <a:ext cx="9144000" cy="32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4779169"/>
            <a:ext cx="9144000" cy="34529"/>
          </a:xfrm>
          <a:prstGeom prst="rect">
            <a:avLst/>
          </a:prstGeom>
          <a:gradFill>
            <a:gsLst>
              <a:gs pos="100000">
                <a:srgbClr val="C00000"/>
              </a:gs>
              <a:gs pos="50000">
                <a:srgbClr val="FEC4B8"/>
              </a:gs>
              <a:gs pos="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7 - Εικόνα" descr="phosnet_logo_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05452"/>
            <a:ext cx="914582" cy="33804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830732"/>
            <a:ext cx="1125778" cy="3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01E6B-152E-7368-BAF4-D8AFF5DB272E}"/>
              </a:ext>
            </a:extLst>
          </p:cNvPr>
          <p:cNvSpPr txBox="1"/>
          <p:nvPr userDrawn="1"/>
        </p:nvSpPr>
        <p:spPr>
          <a:xfrm>
            <a:off x="7795553" y="4787061"/>
            <a:ext cx="13484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OFC 2026 Conference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 Angeles, 2026</a:t>
            </a:r>
          </a:p>
        </p:txBody>
      </p:sp>
    </p:spTree>
    <p:extLst>
      <p:ext uri="{BB962C8B-B14F-4D97-AF65-F5344CB8AC3E}">
        <p14:creationId xmlns:p14="http://schemas.microsoft.com/office/powerpoint/2010/main" val="384864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3767-3C20-413A-96C7-56EAC26A42C1}" type="datetimeFigureOut">
              <a:rPr lang="el-GR" smtClean="0"/>
              <a:pPr/>
              <a:t>13/3/2026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2ACF-C645-455B-9778-EC7F930023B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5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879" y="51470"/>
            <a:ext cx="8315419" cy="3600400"/>
            <a:chOff x="380879" y="511804"/>
            <a:chExt cx="8315419" cy="4800533"/>
          </a:xfrm>
        </p:grpSpPr>
        <p:sp>
          <p:nvSpPr>
            <p:cNvPr id="13" name="TextBox 12"/>
            <p:cNvSpPr txBox="1"/>
            <p:nvPr/>
          </p:nvSpPr>
          <p:spPr>
            <a:xfrm>
              <a:off x="3714744" y="511804"/>
              <a:ext cx="4924203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dirty="0">
                  <a:effectLst>
                    <a:outerShdw blurRad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Aristotle University of Thessaloniki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544" y="1736917"/>
              <a:ext cx="817163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 zero-electrical-power Silicon Photonic Ternary Content</a:t>
              </a: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Addressable Memory Bank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4348" y="2912071"/>
              <a:ext cx="7781925" cy="158424"/>
            </a:xfrm>
            <a:prstGeom prst="rect">
              <a:avLst/>
            </a:prstGeom>
            <a:gradFill>
              <a:gsLst>
                <a:gs pos="50000">
                  <a:schemeClr val="tx2"/>
                </a:gs>
                <a:gs pos="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3078" name="Rectangle 19"/>
            <p:cNvSpPr>
              <a:spLocks noChangeArrowheads="1"/>
            </p:cNvSpPr>
            <p:nvPr/>
          </p:nvSpPr>
          <p:spPr bwMode="auto">
            <a:xfrm>
              <a:off x="428596" y="3409235"/>
              <a:ext cx="8267702" cy="7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S. Simos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u="sng" dirty="0">
                  <a:latin typeface="Times New Roman" pitchFamily="18" charset="0"/>
                  <a:cs typeface="Times New Roman" pitchFamily="18" charset="0"/>
                </a:rPr>
                <a:t>T. Moschos</a:t>
              </a:r>
              <a:r>
                <a:rPr lang="en-US" sz="1700" b="1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17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 S. Kovaios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A. Tsakyridis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1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M. Moralis-Pegios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17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I. Johnson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T. Rangarajan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T. D. Bucio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J. Gates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, F. Gardes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700" dirty="0">
                  <a:latin typeface="Times New Roman" pitchFamily="18" charset="0"/>
                  <a:cs typeface="Times New Roman" pitchFamily="18" charset="0"/>
                </a:rPr>
                <a:t>and N. Pleros</a:t>
              </a:r>
              <a:r>
                <a:rPr lang="en-US" sz="1700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17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7864" y="1567922"/>
              <a:ext cx="7781924" cy="133349"/>
            </a:xfrm>
            <a:prstGeom prst="rect">
              <a:avLst/>
            </a:prstGeom>
            <a:gradFill>
              <a:gsLst>
                <a:gs pos="50000">
                  <a:schemeClr val="tx2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3080" name="Rectangle 1"/>
            <p:cNvSpPr>
              <a:spLocks noChangeArrowheads="1"/>
            </p:cNvSpPr>
            <p:nvPr/>
          </p:nvSpPr>
          <p:spPr bwMode="auto">
            <a:xfrm>
              <a:off x="380879" y="4727561"/>
              <a:ext cx="831541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en-US" sz="1250" baseline="30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1250" dirty="0">
                  <a:latin typeface="Times New Roman" pitchFamily="18" charset="0"/>
                  <a:cs typeface="Times New Roman" pitchFamily="18" charset="0"/>
                </a:rPr>
                <a:t> Department of Informatics, Aristotle University of Thessaloniki, Center for Interdisciplinary Research and Innovation</a:t>
              </a:r>
              <a:r>
                <a:rPr lang="en-US" sz="125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vi-VN" sz="1250" dirty="0">
                  <a:latin typeface="Times New Roman" pitchFamily="18" charset="0"/>
                  <a:cs typeface="Times New Roman" pitchFamily="18" charset="0"/>
                </a:rPr>
                <a:t> Greece</a:t>
              </a:r>
              <a:endParaRPr lang="en-US" sz="125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en-US" sz="1250" baseline="30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250" dirty="0">
                  <a:latin typeface="Times New Roman" pitchFamily="18" charset="0"/>
                  <a:cs typeface="Times New Roman" pitchFamily="18" charset="0"/>
                </a:rPr>
                <a:t>Optoelectronics Research Centre, University of Southampton, Southampton, SO17 1BJ, United Kingdom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F1A5D0-BDA1-BFD2-B7F2-296516B184D8}"/>
              </a:ext>
            </a:extLst>
          </p:cNvPr>
          <p:cNvSpPr txBox="1"/>
          <p:nvPr/>
        </p:nvSpPr>
        <p:spPr>
          <a:xfrm>
            <a:off x="3131408" y="2787774"/>
            <a:ext cx="28143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u="sng" dirty="0"/>
              <a:t>email</a:t>
            </a:r>
            <a:r>
              <a:rPr lang="en-US" sz="1700" dirty="0"/>
              <a:t>: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moschost@csd.auth.gr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BA44F6FC-0C5F-F44B-97B9-A642D93A0A93}"/>
              </a:ext>
            </a:extLst>
          </p:cNvPr>
          <p:cNvSpPr/>
          <p:nvPr/>
        </p:nvSpPr>
        <p:spPr>
          <a:xfrm>
            <a:off x="2195736" y="4794777"/>
            <a:ext cx="58326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dirty="0"/>
              <a:t>This work was supported by the EC through the projects OCTAPUS (101070009) and AMBROSIA (101093166), as well as EPSRC under grants EP/M013294/1 and EP/W524621/1</a:t>
            </a:r>
          </a:p>
        </p:txBody>
      </p:sp>
      <p:pic>
        <p:nvPicPr>
          <p:cNvPr id="5" name="7 - Εικόνα" descr="phosnet_logo_final.png">
            <a:extLst>
              <a:ext uri="{FF2B5EF4-FFF2-40B4-BE49-F238E27FC236}">
                <a16:creationId xmlns:a16="http://schemas.microsoft.com/office/drawing/2014/main" id="{CDD1018D-DC0C-6E35-15F7-F833FCDEF1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2970" y="3723878"/>
            <a:ext cx="2034213" cy="751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0F5CA7-9786-B354-8012-60893AA105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93" t="11234" r="11708" b="11203"/>
          <a:stretch/>
        </p:blipFill>
        <p:spPr>
          <a:xfrm>
            <a:off x="8604746" y="33138"/>
            <a:ext cx="406855" cy="4154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8F99A8-0F9F-72A7-76A7-891EEA8AC2AA}"/>
              </a:ext>
            </a:extLst>
          </p:cNvPr>
          <p:cNvGrpSpPr/>
          <p:nvPr/>
        </p:nvGrpSpPr>
        <p:grpSpPr>
          <a:xfrm>
            <a:off x="4644008" y="3803143"/>
            <a:ext cx="2736304" cy="819640"/>
            <a:chOff x="4216665" y="3911597"/>
            <a:chExt cx="2846713" cy="8939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78EA7C-F7E4-DAE0-E408-F084FE747EA1}"/>
                </a:ext>
              </a:extLst>
            </p:cNvPr>
            <p:cNvSpPr txBox="1"/>
            <p:nvPr/>
          </p:nvSpPr>
          <p:spPr>
            <a:xfrm>
              <a:off x="4442093" y="4469878"/>
              <a:ext cx="2621285" cy="33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Optoelectronics Research Centre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B91DDD3-E489-7882-7B63-0C1ED3035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65" y="3911597"/>
              <a:ext cx="2771800" cy="60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50C478B-5908-D644-6392-27C9E6AC4D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93" t="11234" r="11708" b="11203"/>
          <a:stretch/>
        </p:blipFill>
        <p:spPr>
          <a:xfrm>
            <a:off x="1691680" y="3792454"/>
            <a:ext cx="611775" cy="624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952E12-02B9-2088-CACD-8F8CA8AA7EE4}"/>
              </a:ext>
            </a:extLst>
          </p:cNvPr>
          <p:cNvSpPr txBox="1"/>
          <p:nvPr/>
        </p:nvSpPr>
        <p:spPr>
          <a:xfrm>
            <a:off x="737757" y="4359061"/>
            <a:ext cx="251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AUTH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75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79657A-E53F-E398-F8D7-E0AD38F7A2A8}"/>
              </a:ext>
            </a:extLst>
          </p:cNvPr>
          <p:cNvGrpSpPr/>
          <p:nvPr/>
        </p:nvGrpSpPr>
        <p:grpSpPr>
          <a:xfrm>
            <a:off x="5283480" y="765050"/>
            <a:ext cx="3259650" cy="2814812"/>
            <a:chOff x="5212893" y="1164965"/>
            <a:chExt cx="3259650" cy="28148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066F0D-391E-F662-4ECA-32773BA6728E}"/>
                </a:ext>
              </a:extLst>
            </p:cNvPr>
            <p:cNvSpPr txBox="1"/>
            <p:nvPr/>
          </p:nvSpPr>
          <p:spPr>
            <a:xfrm rot="16200000">
              <a:off x="4355928" y="2252763"/>
              <a:ext cx="2021707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Operational Speed (GHz)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FF3999-4E7A-7DAB-DF66-EAB414E2E005}"/>
                </a:ext>
              </a:extLst>
            </p:cNvPr>
            <p:cNvSpPr txBox="1"/>
            <p:nvPr/>
          </p:nvSpPr>
          <p:spPr>
            <a:xfrm>
              <a:off x="6330483" y="3672000"/>
              <a:ext cx="147187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Capacity (in bits)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304BFA-6A6C-4E57-2A45-0EA6495100A4}"/>
                </a:ext>
              </a:extLst>
            </p:cNvPr>
            <p:cNvSpPr txBox="1"/>
            <p:nvPr/>
          </p:nvSpPr>
          <p:spPr>
            <a:xfrm>
              <a:off x="5452895" y="2971721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0E0726-A9FB-1665-F1A7-2AA6C7E693E6}"/>
                </a:ext>
              </a:extLst>
            </p:cNvPr>
            <p:cNvSpPr txBox="1"/>
            <p:nvPr/>
          </p:nvSpPr>
          <p:spPr>
            <a:xfrm>
              <a:off x="5443716" y="2531453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669B23-C38D-4AAA-E54A-50808601373F}"/>
                </a:ext>
              </a:extLst>
            </p:cNvPr>
            <p:cNvSpPr txBox="1"/>
            <p:nvPr/>
          </p:nvSpPr>
          <p:spPr>
            <a:xfrm>
              <a:off x="5445792" y="2047256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30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207BE-3620-2191-51D5-8DA86239828D}"/>
                </a:ext>
              </a:extLst>
            </p:cNvPr>
            <p:cNvSpPr txBox="1"/>
            <p:nvPr/>
          </p:nvSpPr>
          <p:spPr>
            <a:xfrm>
              <a:off x="5452895" y="1615208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54F021-E965-BD81-CE42-4318ECF17437}"/>
                </a:ext>
              </a:extLst>
            </p:cNvPr>
            <p:cNvSpPr txBox="1"/>
            <p:nvPr/>
          </p:nvSpPr>
          <p:spPr>
            <a:xfrm>
              <a:off x="5466487" y="1168137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50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327559-515B-1E31-ED3E-7E123B85EFF9}"/>
                </a:ext>
              </a:extLst>
            </p:cNvPr>
            <p:cNvSpPr txBox="1"/>
            <p:nvPr/>
          </p:nvSpPr>
          <p:spPr>
            <a:xfrm>
              <a:off x="6720256" y="3507854"/>
              <a:ext cx="263214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8AE55-5B8B-BB20-3659-334B9BB7ADAE}"/>
                </a:ext>
              </a:extLst>
            </p:cNvPr>
            <p:cNvSpPr txBox="1"/>
            <p:nvPr/>
          </p:nvSpPr>
          <p:spPr>
            <a:xfrm>
              <a:off x="6178542" y="3511540"/>
              <a:ext cx="263214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84833-4755-BA99-04D6-16DA8AAFEBAB}"/>
                </a:ext>
              </a:extLst>
            </p:cNvPr>
            <p:cNvSpPr txBox="1"/>
            <p:nvPr/>
          </p:nvSpPr>
          <p:spPr>
            <a:xfrm>
              <a:off x="7226968" y="3512963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F79BAA-546D-1F76-CCEA-7AC4C1D3412F}"/>
                </a:ext>
              </a:extLst>
            </p:cNvPr>
            <p:cNvSpPr txBox="1"/>
            <p:nvPr/>
          </p:nvSpPr>
          <p:spPr>
            <a:xfrm>
              <a:off x="7759964" y="3517860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16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99C1B1-B224-A465-14E2-59CA0C123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053" y="1164965"/>
              <a:ext cx="2749490" cy="24424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A20A94-2E4B-6CE1-EA18-0E7C90DB5347}"/>
              </a:ext>
            </a:extLst>
          </p:cNvPr>
          <p:cNvGrpSpPr/>
          <p:nvPr/>
        </p:nvGrpSpPr>
        <p:grpSpPr>
          <a:xfrm>
            <a:off x="314928" y="760231"/>
            <a:ext cx="4728501" cy="2808311"/>
            <a:chOff x="249216" y="1120124"/>
            <a:chExt cx="4550741" cy="24980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7EDB9-33E2-6DC2-15F0-7376C4589754}"/>
                </a:ext>
              </a:extLst>
            </p:cNvPr>
            <p:cNvSpPr txBox="1"/>
            <p:nvPr/>
          </p:nvSpPr>
          <p:spPr>
            <a:xfrm rot="16200000">
              <a:off x="-607749" y="1977089"/>
              <a:ext cx="2021707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Operational Speed (GHz)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608B35-DB76-6A9A-5F25-63D6A2267B82}"/>
                </a:ext>
              </a:extLst>
            </p:cNvPr>
            <p:cNvSpPr txBox="1"/>
            <p:nvPr/>
          </p:nvSpPr>
          <p:spPr>
            <a:xfrm>
              <a:off x="2051720" y="3310407"/>
              <a:ext cx="1244956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Energy (fJ/bit)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7A78D8-B3D7-FE70-3313-6FB8BFAC7364}"/>
                </a:ext>
              </a:extLst>
            </p:cNvPr>
            <p:cNvSpPr txBox="1"/>
            <p:nvPr/>
          </p:nvSpPr>
          <p:spPr>
            <a:xfrm>
              <a:off x="560544" y="3142159"/>
              <a:ext cx="42511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-1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9A04A5-5A36-780A-062E-82D66D11162E}"/>
                </a:ext>
              </a:extLst>
            </p:cNvPr>
            <p:cNvSpPr txBox="1"/>
            <p:nvPr/>
          </p:nvSpPr>
          <p:spPr>
            <a:xfrm>
              <a:off x="498477" y="2612860"/>
              <a:ext cx="263214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656ACF-2CA1-B350-8113-2DFC1EBD9F60}"/>
                </a:ext>
              </a:extLst>
            </p:cNvPr>
            <p:cNvSpPr txBox="1"/>
            <p:nvPr/>
          </p:nvSpPr>
          <p:spPr>
            <a:xfrm>
              <a:off x="451696" y="2222669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66C760-0AC2-AC64-75C2-27BE962FEB1C}"/>
                </a:ext>
              </a:extLst>
            </p:cNvPr>
            <p:cNvSpPr txBox="1"/>
            <p:nvPr/>
          </p:nvSpPr>
          <p:spPr>
            <a:xfrm>
              <a:off x="459294" y="1803425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E8981C-22E2-9C4E-4A41-F91F7BA8AA57}"/>
                </a:ext>
              </a:extLst>
            </p:cNvPr>
            <p:cNvSpPr txBox="1"/>
            <p:nvPr/>
          </p:nvSpPr>
          <p:spPr>
            <a:xfrm>
              <a:off x="459294" y="1649730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45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B9B400-688A-AB12-CF41-A1C298EC2177}"/>
                </a:ext>
              </a:extLst>
            </p:cNvPr>
            <p:cNvSpPr txBox="1"/>
            <p:nvPr/>
          </p:nvSpPr>
          <p:spPr>
            <a:xfrm>
              <a:off x="473956" y="1267947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50</a:t>
              </a:r>
              <a:endParaRPr lang="en-US" sz="1400" b="1" i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10C40A-03D7-05A0-20C6-C248B242F50D}"/>
                </a:ext>
              </a:extLst>
            </p:cNvPr>
            <p:cNvSpPr txBox="1"/>
            <p:nvPr/>
          </p:nvSpPr>
          <p:spPr>
            <a:xfrm>
              <a:off x="1251954" y="3134102"/>
              <a:ext cx="39305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FAF19D-BCB7-32EA-0415-FA0077CF2D01}"/>
                </a:ext>
              </a:extLst>
            </p:cNvPr>
            <p:cNvSpPr txBox="1"/>
            <p:nvPr/>
          </p:nvSpPr>
          <p:spPr>
            <a:xfrm>
              <a:off x="1930681" y="3134101"/>
              <a:ext cx="39305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11D295-9E23-9A07-33BE-5ED47373DCDA}"/>
                </a:ext>
              </a:extLst>
            </p:cNvPr>
            <p:cNvSpPr txBox="1"/>
            <p:nvPr/>
          </p:nvSpPr>
          <p:spPr>
            <a:xfrm>
              <a:off x="2616516" y="3134101"/>
              <a:ext cx="39305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72257B-B3B4-F327-1524-84D65EDDE2D0}"/>
                </a:ext>
              </a:extLst>
            </p:cNvPr>
            <p:cNvSpPr txBox="1"/>
            <p:nvPr/>
          </p:nvSpPr>
          <p:spPr>
            <a:xfrm>
              <a:off x="3278740" y="3142159"/>
              <a:ext cx="39305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3C85D7-5133-F709-BFF8-17AA54D898AF}"/>
                </a:ext>
              </a:extLst>
            </p:cNvPr>
            <p:cNvSpPr txBox="1"/>
            <p:nvPr/>
          </p:nvSpPr>
          <p:spPr>
            <a:xfrm>
              <a:off x="3519932" y="3134101"/>
              <a:ext cx="39305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7F3B37-8B29-9682-0E20-B38749A44FE7}"/>
                </a:ext>
              </a:extLst>
            </p:cNvPr>
            <p:cNvSpPr txBox="1"/>
            <p:nvPr/>
          </p:nvSpPr>
          <p:spPr>
            <a:xfrm>
              <a:off x="4106130" y="3134100"/>
              <a:ext cx="393056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  <a:r>
                <a:rPr lang="en-US" sz="1200" b="1" i="1" baseline="30000" dirty="0"/>
                <a:t>5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ABB116-FBEE-610B-D735-DB7B3BE40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65" y="1175692"/>
              <a:ext cx="4066592" cy="203791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9B992A-A933-B770-E49B-68AF4519D34F}"/>
              </a:ext>
            </a:extLst>
          </p:cNvPr>
          <p:cNvGrpSpPr/>
          <p:nvPr/>
        </p:nvGrpSpPr>
        <p:grpSpPr>
          <a:xfrm>
            <a:off x="736777" y="925536"/>
            <a:ext cx="954903" cy="636941"/>
            <a:chOff x="601361" y="936856"/>
            <a:chExt cx="954903" cy="6369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243E35-59CC-A53A-EC47-0369323CCC40}"/>
                </a:ext>
              </a:extLst>
            </p:cNvPr>
            <p:cNvSpPr txBox="1"/>
            <p:nvPr/>
          </p:nvSpPr>
          <p:spPr>
            <a:xfrm>
              <a:off x="933137" y="1142910"/>
              <a:ext cx="623127" cy="430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/>
                <a:t>Current</a:t>
              </a:r>
            </a:p>
            <a:p>
              <a:pPr algn="ctr"/>
              <a:r>
                <a:rPr lang="en-US" sz="1100" b="1" i="1" dirty="0"/>
                <a:t>Work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406A36A3-95D1-5642-D81C-713A7DBF79CA}"/>
                </a:ext>
              </a:extLst>
            </p:cNvPr>
            <p:cNvSpPr/>
            <p:nvPr/>
          </p:nvSpPr>
          <p:spPr>
            <a:xfrm>
              <a:off x="601361" y="936856"/>
              <a:ext cx="275903" cy="248614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C9BDD2A-3E9C-5CE8-37D2-252C4AB42191}"/>
              </a:ext>
            </a:extLst>
          </p:cNvPr>
          <p:cNvSpPr txBox="1"/>
          <p:nvPr/>
        </p:nvSpPr>
        <p:spPr>
          <a:xfrm>
            <a:off x="-16215" y="14444"/>
            <a:ext cx="33843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Updating SOTA in CAMs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84CE45-B6C6-DC15-CB5B-BB69167A77CF}"/>
              </a:ext>
            </a:extLst>
          </p:cNvPr>
          <p:cNvGrpSpPr/>
          <p:nvPr/>
        </p:nvGrpSpPr>
        <p:grpSpPr>
          <a:xfrm>
            <a:off x="7667994" y="793155"/>
            <a:ext cx="790212" cy="2599905"/>
            <a:chOff x="7532578" y="804475"/>
            <a:chExt cx="790212" cy="259990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189216-B8BA-857D-9837-AC12421DB099}"/>
                </a:ext>
              </a:extLst>
            </p:cNvPr>
            <p:cNvGrpSpPr/>
            <p:nvPr/>
          </p:nvGrpSpPr>
          <p:grpSpPr>
            <a:xfrm>
              <a:off x="7532578" y="804475"/>
              <a:ext cx="762556" cy="624440"/>
              <a:chOff x="7597578" y="763332"/>
              <a:chExt cx="762556" cy="62444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124EA-FA9B-40F6-EFE1-9B73F5816AF5}"/>
                  </a:ext>
                </a:extLst>
              </p:cNvPr>
              <p:cNvSpPr txBox="1"/>
              <p:nvPr/>
            </p:nvSpPr>
            <p:spPr>
              <a:xfrm>
                <a:off x="7597578" y="1018440"/>
                <a:ext cx="566911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i="1" dirty="0"/>
                  <a:t>Current</a:t>
                </a:r>
              </a:p>
              <a:p>
                <a:pPr algn="ctr"/>
                <a:r>
                  <a:rPr lang="en-US" sz="900" b="1" i="1" dirty="0"/>
                  <a:t>Work</a:t>
                </a:r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87AF594D-EB1B-E5FC-611B-876C253677C1}"/>
                  </a:ext>
                </a:extLst>
              </p:cNvPr>
              <p:cNvSpPr/>
              <p:nvPr/>
            </p:nvSpPr>
            <p:spPr>
              <a:xfrm>
                <a:off x="8084231" y="763332"/>
                <a:ext cx="275903" cy="24861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831E58-935C-A5BA-98D9-894F7907652A}"/>
                </a:ext>
              </a:extLst>
            </p:cNvPr>
            <p:cNvSpPr txBox="1"/>
            <p:nvPr/>
          </p:nvSpPr>
          <p:spPr>
            <a:xfrm>
              <a:off x="7981030" y="3127381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</a:p>
          </p:txBody>
        </p:sp>
      </p:grp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96A455C1-5903-8627-9EDC-4D0BD8F143FC}"/>
              </a:ext>
            </a:extLst>
          </p:cNvPr>
          <p:cNvSpPr/>
          <p:nvPr/>
        </p:nvSpPr>
        <p:spPr>
          <a:xfrm rot="5400000">
            <a:off x="7577454" y="868580"/>
            <a:ext cx="45719" cy="1269181"/>
          </a:xfrm>
          <a:prstGeom prst="upDownArrow">
            <a:avLst>
              <a:gd name="adj1" fmla="val 50000"/>
              <a:gd name="adj2" fmla="val 65092"/>
            </a:avLst>
          </a:prstGeom>
          <a:solidFill>
            <a:srgbClr val="00B050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8C4301-4329-6B69-2D31-9BC71B9FDA9D}"/>
              </a:ext>
            </a:extLst>
          </p:cNvPr>
          <p:cNvSpPr txBox="1"/>
          <p:nvPr/>
        </p:nvSpPr>
        <p:spPr>
          <a:xfrm>
            <a:off x="6736217" y="14829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125% capacity increase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041C936C-B679-5C9B-63B5-F2DEC752A322}"/>
              </a:ext>
            </a:extLst>
          </p:cNvPr>
          <p:cNvSpPr txBox="1"/>
          <p:nvPr/>
        </p:nvSpPr>
        <p:spPr>
          <a:xfrm>
            <a:off x="1824426" y="3651870"/>
            <a:ext cx="5267854" cy="1000274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effectLst>
            <a:outerShdw dist="50800" dir="720000" sx="108000" sy="108000" algn="ctr" rotWithShape="0">
              <a:srgbClr val="000000">
                <a:alpha val="0"/>
              </a:srgbClr>
            </a:outerShdw>
            <a:reflection blurRad="127000" endPos="90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1300" b="1" i="1" dirty="0">
                <a:latin typeface="+mj-lt"/>
              </a:rPr>
              <a:t>More than 100% increase in capacity compared to our previous work</a:t>
            </a:r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1300" b="1" i="1" dirty="0">
                <a:latin typeface="+mj-lt"/>
              </a:rPr>
              <a:t>Fully CMOS compatible SiPho WDM 4</a:t>
            </a:r>
            <a:r>
              <a:rPr lang="el-GR" sz="1300" dirty="0"/>
              <a:t>×</a:t>
            </a:r>
            <a:r>
              <a:rPr lang="en-US" sz="1300" b="1" i="1" dirty="0">
                <a:latin typeface="+mj-lt"/>
              </a:rPr>
              <a:t>9 TCAM Xbar array</a:t>
            </a:r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1300" b="1" i="1" dirty="0">
                <a:latin typeface="+mj-lt"/>
              </a:rPr>
              <a:t>Successful 2-bit High-Speed Comparison Operation at 50 Gb/s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848CD14-A8E9-E655-F543-D6BF55AFC1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8DAA806-6C47-4ECE-6ED9-183E63E87093}"/>
              </a:ext>
            </a:extLst>
          </p:cNvPr>
          <p:cNvGrpSpPr/>
          <p:nvPr/>
        </p:nvGrpSpPr>
        <p:grpSpPr>
          <a:xfrm>
            <a:off x="997427" y="627534"/>
            <a:ext cx="1981476" cy="349468"/>
            <a:chOff x="997427" y="555526"/>
            <a:chExt cx="1981476" cy="349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FCCCF6-4D36-DBC1-057C-D97174B11DCF}"/>
                </a:ext>
              </a:extLst>
            </p:cNvPr>
            <p:cNvSpPr txBox="1"/>
            <p:nvPr/>
          </p:nvSpPr>
          <p:spPr>
            <a:xfrm>
              <a:off x="997427" y="555526"/>
              <a:ext cx="1981476" cy="2616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/>
                <a:t>Zero Electrical Power required</a:t>
              </a:r>
              <a:endParaRPr lang="en-US" sz="1100" b="1" i="1" dirty="0">
                <a:highlight>
                  <a:srgbClr val="FFFF00"/>
                </a:highlight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656744B-1392-F840-B93B-3A161A76B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427" y="817136"/>
              <a:ext cx="217636" cy="878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4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/>
      <p:bldP spid="4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265DB-449A-0507-4F6A-FC49A4F64DDE}"/>
              </a:ext>
            </a:extLst>
          </p:cNvPr>
          <p:cNvSpPr txBox="1"/>
          <p:nvPr/>
        </p:nvSpPr>
        <p:spPr>
          <a:xfrm>
            <a:off x="0" y="-61628"/>
            <a:ext cx="37016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Upcoming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DAC36-3498-3CBD-C2E1-D63C61C99897}"/>
              </a:ext>
            </a:extLst>
          </p:cNvPr>
          <p:cNvSpPr txBox="1"/>
          <p:nvPr/>
        </p:nvSpPr>
        <p:spPr>
          <a:xfrm>
            <a:off x="107504" y="555526"/>
            <a:ext cx="47525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/>
              <a:t>Session: Photonic AI Computing(W3C)</a:t>
            </a:r>
          </a:p>
          <a:p>
            <a:r>
              <a:rPr lang="en-US" sz="1700" i="1" dirty="0"/>
              <a:t>March 18, 14:00–16:00 PM (PDT), Room 408A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9C459-63EE-56A7-F516-0B21552FE5B0}"/>
              </a:ext>
            </a:extLst>
          </p:cNvPr>
          <p:cNvSpPr txBox="1"/>
          <p:nvPr/>
        </p:nvSpPr>
        <p:spPr>
          <a:xfrm>
            <a:off x="6300192" y="483518"/>
            <a:ext cx="2880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/>
              <a:t>Poster Session II(Th2A)</a:t>
            </a:r>
          </a:p>
          <a:p>
            <a:r>
              <a:rPr lang="en-US" sz="1700" i="1" dirty="0"/>
              <a:t>March 19, 10:30, Petree Hall 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D018B3-06E4-7F12-DBDE-0CA41365547D}"/>
              </a:ext>
            </a:extLst>
          </p:cNvPr>
          <p:cNvGrpSpPr/>
          <p:nvPr/>
        </p:nvGrpSpPr>
        <p:grpSpPr>
          <a:xfrm>
            <a:off x="455862" y="3404099"/>
            <a:ext cx="1194236" cy="1174131"/>
            <a:chOff x="455862" y="3476107"/>
            <a:chExt cx="1194236" cy="11741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EA9519-F32E-6046-B23D-90A6DA27F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70" t="4407" r="3813" b="42720"/>
            <a:stretch>
              <a:fillRect/>
            </a:stretch>
          </p:blipFill>
          <p:spPr>
            <a:xfrm>
              <a:off x="539552" y="3590655"/>
              <a:ext cx="1008112" cy="965649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46FBE6-B17B-0AE8-F84F-8F69BAB8D0F9}"/>
                </a:ext>
              </a:extLst>
            </p:cNvPr>
            <p:cNvSpPr/>
            <p:nvPr/>
          </p:nvSpPr>
          <p:spPr>
            <a:xfrm>
              <a:off x="455862" y="3476107"/>
              <a:ext cx="1194236" cy="1174131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7132EF-EEFA-E5E4-3949-D66B32E1A0CA}"/>
                </a:ext>
              </a:extLst>
            </p:cNvPr>
            <p:cNvSpPr/>
            <p:nvPr/>
          </p:nvSpPr>
          <p:spPr>
            <a:xfrm>
              <a:off x="462677" y="4509337"/>
              <a:ext cx="155698" cy="93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21C507-68CC-587D-911B-BE0CD04B4596}"/>
              </a:ext>
            </a:extLst>
          </p:cNvPr>
          <p:cNvSpPr/>
          <p:nvPr/>
        </p:nvSpPr>
        <p:spPr>
          <a:xfrm>
            <a:off x="107504" y="1131590"/>
            <a:ext cx="2016224" cy="2215991"/>
          </a:xfrm>
          <a:prstGeom prst="roundRect">
            <a:avLst>
              <a:gd name="adj" fmla="val 564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Invited</a:t>
            </a:r>
          </a:p>
          <a:p>
            <a:pPr algn="ctr"/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 u="sng" dirty="0">
                <a:solidFill>
                  <a:schemeClr val="tx1"/>
                </a:solidFill>
              </a:rPr>
              <a:t>A. Tsakyridis</a:t>
            </a:r>
            <a:r>
              <a:rPr lang="en-US" sz="1600" b="1" i="1" dirty="0">
                <a:solidFill>
                  <a:schemeClr val="tx1"/>
                </a:solidFill>
              </a:rPr>
              <a:t>, et. al</a:t>
            </a:r>
            <a:r>
              <a:rPr lang="en-US" sz="1600" i="1" dirty="0">
                <a:solidFill>
                  <a:schemeClr val="tx1"/>
                </a:solidFill>
              </a:rPr>
              <a:t>., “</a:t>
            </a:r>
            <a:r>
              <a:rPr lang="en-US" i="1" dirty="0">
                <a:solidFill>
                  <a:schemeClr val="tx1"/>
                </a:solidFill>
              </a:rPr>
              <a:t>Hyperdimensional Photonic AI Computing</a:t>
            </a:r>
            <a:r>
              <a:rPr lang="en-US" sz="1600" i="1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8AD3C-051A-5A89-E5FB-ACC8816E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43" t="13018" r="13043" b="13214"/>
          <a:stretch/>
        </p:blipFill>
        <p:spPr>
          <a:xfrm>
            <a:off x="2411760" y="4855468"/>
            <a:ext cx="288032" cy="28803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631C90F-4704-8A33-729B-B627E82A9F6A}"/>
              </a:ext>
            </a:extLst>
          </p:cNvPr>
          <p:cNvGrpSpPr/>
          <p:nvPr/>
        </p:nvGrpSpPr>
        <p:grpSpPr>
          <a:xfrm>
            <a:off x="4427984" y="3309665"/>
            <a:ext cx="1512167" cy="1336890"/>
            <a:chOff x="4499992" y="3309665"/>
            <a:chExt cx="1512167" cy="13368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26A7FF-3A9B-7668-8AE9-15C1C61C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4290" y="3459079"/>
              <a:ext cx="1194236" cy="106417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DC2A57-6DF7-A874-69AE-7F5E1E2449E2}"/>
                </a:ext>
              </a:extLst>
            </p:cNvPr>
            <p:cNvSpPr/>
            <p:nvPr/>
          </p:nvSpPr>
          <p:spPr>
            <a:xfrm>
              <a:off x="4695344" y="3404098"/>
              <a:ext cx="1122228" cy="1174131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34D80F-06D0-39BA-DD2B-B33FA904BA40}"/>
                </a:ext>
              </a:extLst>
            </p:cNvPr>
            <p:cNvSpPr/>
            <p:nvPr/>
          </p:nvSpPr>
          <p:spPr>
            <a:xfrm>
              <a:off x="4499992" y="3309665"/>
              <a:ext cx="1512167" cy="1336890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1F8ABA-79AD-0BFE-4FB0-3ED048FCFA32}"/>
              </a:ext>
            </a:extLst>
          </p:cNvPr>
          <p:cNvSpPr/>
          <p:nvPr/>
        </p:nvSpPr>
        <p:spPr>
          <a:xfrm>
            <a:off x="4283968" y="1131591"/>
            <a:ext cx="2016224" cy="2215991"/>
          </a:xfrm>
          <a:prstGeom prst="roundRect">
            <a:avLst>
              <a:gd name="adj" fmla="val 564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S. Kovaios, </a:t>
            </a:r>
            <a:r>
              <a:rPr lang="en-US" sz="1600" b="1" i="1" u="sng" dirty="0">
                <a:solidFill>
                  <a:schemeClr val="tx1"/>
                </a:solidFill>
              </a:rPr>
              <a:t>T. Chrysostomidis</a:t>
            </a:r>
            <a:r>
              <a:rPr lang="en-US" sz="1600" b="1" i="1" dirty="0">
                <a:solidFill>
                  <a:schemeClr val="tx1"/>
                </a:solidFill>
              </a:rPr>
              <a:t>, et. al</a:t>
            </a:r>
            <a:r>
              <a:rPr lang="en-US" sz="1600" i="1" dirty="0">
                <a:solidFill>
                  <a:schemeClr val="tx1"/>
                </a:solidFill>
              </a:rPr>
              <a:t>., “Photonic Kolmogorov–Arnold Networks Utilizing SOA-Based SPM Broadening and Filtering Learnable Activations”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B03510-A87A-6045-7721-7C4F903AB169}"/>
              </a:ext>
            </a:extLst>
          </p:cNvPr>
          <p:cNvGrpSpPr/>
          <p:nvPr/>
        </p:nvGrpSpPr>
        <p:grpSpPr>
          <a:xfrm>
            <a:off x="2411760" y="3322718"/>
            <a:ext cx="1512167" cy="1336890"/>
            <a:chOff x="2422775" y="3330677"/>
            <a:chExt cx="1512167" cy="133689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9ACE384-90A1-76BE-A4B0-6D22340BF4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t="7264" r="5490" b="38520"/>
            <a:stretch>
              <a:fillRect/>
            </a:stretch>
          </p:blipFill>
          <p:spPr bwMode="auto">
            <a:xfrm>
              <a:off x="2555776" y="3547989"/>
              <a:ext cx="1209186" cy="99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74CD7C-51BD-35D5-BB60-1A4B6CE18B86}"/>
                </a:ext>
              </a:extLst>
            </p:cNvPr>
            <p:cNvSpPr/>
            <p:nvPr/>
          </p:nvSpPr>
          <p:spPr>
            <a:xfrm>
              <a:off x="2555776" y="3435846"/>
              <a:ext cx="1209186" cy="1174131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DA90137-FF56-23EA-1DC7-CF4E2734F3FB}"/>
                </a:ext>
              </a:extLst>
            </p:cNvPr>
            <p:cNvSpPr/>
            <p:nvPr/>
          </p:nvSpPr>
          <p:spPr>
            <a:xfrm>
              <a:off x="2422775" y="3330677"/>
              <a:ext cx="1512167" cy="1336890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A2BFF6-B259-A5E4-5C3F-81F5A93DF461}"/>
              </a:ext>
            </a:extLst>
          </p:cNvPr>
          <p:cNvSpPr/>
          <p:nvPr/>
        </p:nvSpPr>
        <p:spPr>
          <a:xfrm>
            <a:off x="2195736" y="1131591"/>
            <a:ext cx="2016224" cy="2215991"/>
          </a:xfrm>
          <a:prstGeom prst="roundRect">
            <a:avLst>
              <a:gd name="adj" fmla="val 564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u="sng" dirty="0">
                <a:solidFill>
                  <a:schemeClr val="tx1"/>
                </a:solidFill>
              </a:rPr>
              <a:t>A. Prapas</a:t>
            </a:r>
            <a:r>
              <a:rPr lang="en-US" sz="1600" b="1" i="1" dirty="0">
                <a:solidFill>
                  <a:schemeClr val="tx1"/>
                </a:solidFill>
              </a:rPr>
              <a:t>, et. al</a:t>
            </a:r>
            <a:r>
              <a:rPr lang="en-US" sz="1600" i="1" dirty="0">
                <a:solidFill>
                  <a:schemeClr val="tx1"/>
                </a:solidFill>
              </a:rPr>
              <a:t>., “Photonic Analog-to-Digital Conversion (ADC) using Photonic Neural Network-assisted Quantization”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3AB0A3-B4A4-D4B0-96C3-A0EA2FD0E24F}"/>
              </a:ext>
            </a:extLst>
          </p:cNvPr>
          <p:cNvGrpSpPr/>
          <p:nvPr/>
        </p:nvGrpSpPr>
        <p:grpSpPr>
          <a:xfrm>
            <a:off x="6926257" y="3299067"/>
            <a:ext cx="1534175" cy="1369569"/>
            <a:chOff x="6948264" y="3299067"/>
            <a:chExt cx="1534175" cy="13695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DF12C96-F5A3-3C6A-8D26-D6F74F13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246" t="4790" r="5672" b="4190"/>
            <a:stretch>
              <a:fillRect/>
            </a:stretch>
          </p:blipFill>
          <p:spPr>
            <a:xfrm>
              <a:off x="7164288" y="3408500"/>
              <a:ext cx="1152128" cy="119376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00014D-E544-1368-03CA-B4AF77F6643D}"/>
                </a:ext>
              </a:extLst>
            </p:cNvPr>
            <p:cNvSpPr/>
            <p:nvPr/>
          </p:nvSpPr>
          <p:spPr>
            <a:xfrm>
              <a:off x="7092280" y="3389474"/>
              <a:ext cx="1224136" cy="1188755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EBA4CB-424E-AD1C-53EC-7BB0B501B687}"/>
                </a:ext>
              </a:extLst>
            </p:cNvPr>
            <p:cNvSpPr/>
            <p:nvPr/>
          </p:nvSpPr>
          <p:spPr>
            <a:xfrm>
              <a:off x="6948264" y="3299067"/>
              <a:ext cx="1534175" cy="1363318"/>
            </a:xfrm>
            <a:prstGeom prst="ellipse">
              <a:avLst/>
            </a:prstGeom>
            <a:noFill/>
            <a:ln w="215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FFF889-8707-25EE-8AA8-76350042E0D7}"/>
                </a:ext>
              </a:extLst>
            </p:cNvPr>
            <p:cNvSpPr/>
            <p:nvPr/>
          </p:nvSpPr>
          <p:spPr>
            <a:xfrm>
              <a:off x="8172400" y="4484296"/>
              <a:ext cx="216024" cy="184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07A8CB-15DC-5A40-36F4-B46FC1111E2E}"/>
              </a:ext>
            </a:extLst>
          </p:cNvPr>
          <p:cNvSpPr/>
          <p:nvPr/>
        </p:nvSpPr>
        <p:spPr>
          <a:xfrm>
            <a:off x="6701816" y="1137419"/>
            <a:ext cx="2016224" cy="2215991"/>
          </a:xfrm>
          <a:prstGeom prst="roundRect">
            <a:avLst>
              <a:gd name="adj" fmla="val 56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u="sng" dirty="0">
                <a:solidFill>
                  <a:schemeClr val="tx1"/>
                </a:solidFill>
              </a:rPr>
              <a:t>O. Asimopoulos</a:t>
            </a:r>
            <a:r>
              <a:rPr lang="en-US" sz="1600" b="1" i="1" dirty="0">
                <a:solidFill>
                  <a:schemeClr val="tx1"/>
                </a:solidFill>
              </a:rPr>
              <a:t>, et. al</a:t>
            </a:r>
            <a:r>
              <a:rPr lang="en-US" sz="1600" i="1" dirty="0">
                <a:solidFill>
                  <a:schemeClr val="tx1"/>
                </a:solidFill>
              </a:rPr>
              <a:t>., “Photonic Deep Learning Using In-Situ Optical Backpropagation for Training Photonic Linear Neural Layers”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5BED66-031F-36FE-96D6-E8BEB686A864}"/>
              </a:ext>
            </a:extLst>
          </p:cNvPr>
          <p:cNvSpPr/>
          <p:nvPr/>
        </p:nvSpPr>
        <p:spPr>
          <a:xfrm>
            <a:off x="611560" y="1421958"/>
            <a:ext cx="1008112" cy="3600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3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60" y="-18"/>
            <a:ext cx="31166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Acknowledgements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65363" y="899187"/>
            <a:ext cx="3257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EPSRC</a:t>
            </a:r>
            <a:r>
              <a:rPr lang="en-US" sz="1600" dirty="0"/>
              <a:t> under grants </a:t>
            </a:r>
            <a:r>
              <a:rPr lang="en-US" sz="1600" b="1" dirty="0"/>
              <a:t>EP/M013294/1 </a:t>
            </a:r>
            <a:r>
              <a:rPr lang="en-US" sz="1600" dirty="0"/>
              <a:t>and </a:t>
            </a:r>
            <a:r>
              <a:rPr lang="en-US" sz="1600" b="1" dirty="0"/>
              <a:t>EP/W524621/1</a:t>
            </a:r>
            <a:endParaRPr lang="en-US" sz="15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Εικόνα 2">
            <a:extLst>
              <a:ext uri="{FF2B5EF4-FFF2-40B4-BE49-F238E27FC236}">
                <a16:creationId xmlns:a16="http://schemas.microsoft.com/office/drawing/2014/main" id="{6CAA1CD9-150C-4C68-8631-166FFDC52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22" y="880015"/>
            <a:ext cx="1755882" cy="793827"/>
          </a:xfrm>
          <a:prstGeom prst="rect">
            <a:avLst/>
          </a:prstGeom>
        </p:spPr>
      </p:pic>
      <p:sp>
        <p:nvSpPr>
          <p:cNvPr id="17" name="16 - Ορθογώνιο"/>
          <p:cNvSpPr/>
          <p:nvPr/>
        </p:nvSpPr>
        <p:spPr>
          <a:xfrm>
            <a:off x="2195736" y="3992165"/>
            <a:ext cx="2957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u="sng" dirty="0">
                <a:solidFill>
                  <a:schemeClr val="accent1">
                    <a:lumMod val="75000"/>
                  </a:schemeClr>
                </a:solidFill>
              </a:rPr>
              <a:t>Website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: http://winphos.web.auth.gr/</a:t>
            </a:r>
          </a:p>
        </p:txBody>
      </p:sp>
      <p:pic>
        <p:nvPicPr>
          <p:cNvPr id="10" name="Picture 49" descr="A large room&#10;&#10;Description automatically generated">
            <a:extLst>
              <a:ext uri="{FF2B5EF4-FFF2-40B4-BE49-F238E27FC236}">
                <a16:creationId xmlns:a16="http://schemas.microsoft.com/office/drawing/2014/main" id="{8203521D-6A45-4190-864F-23FA0AA30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15847" r="31107" b="17210"/>
          <a:stretch/>
        </p:blipFill>
        <p:spPr>
          <a:xfrm>
            <a:off x="179512" y="2536332"/>
            <a:ext cx="4926190" cy="1446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28F114-1EE3-138D-9203-B327CB43B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286" y="555526"/>
            <a:ext cx="662642" cy="85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F76A5-22D0-06E9-18BB-14DE1104A3A0}"/>
              </a:ext>
            </a:extLst>
          </p:cNvPr>
          <p:cNvSpPr txBox="1"/>
          <p:nvPr/>
        </p:nvSpPr>
        <p:spPr>
          <a:xfrm>
            <a:off x="2843808" y="1562344"/>
            <a:ext cx="285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http://www.octapus-ict.eu/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95EA166-C902-5D91-4D53-460656E34B24}"/>
              </a:ext>
            </a:extLst>
          </p:cNvPr>
          <p:cNvSpPr/>
          <p:nvPr/>
        </p:nvSpPr>
        <p:spPr>
          <a:xfrm>
            <a:off x="660156" y="1779662"/>
            <a:ext cx="7260749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Kaiti Std R" panose="02020400000000000000" pitchFamily="18" charset="-128"/>
                <a:ea typeface="Adobe Kaiti Std R" panose="02020400000000000000" pitchFamily="18" charset="-128"/>
              </a:rPr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7A75E-ADB1-0F52-EA98-9C6BDB09AE64}"/>
              </a:ext>
            </a:extLst>
          </p:cNvPr>
          <p:cNvSpPr txBox="1"/>
          <p:nvPr/>
        </p:nvSpPr>
        <p:spPr>
          <a:xfrm>
            <a:off x="5057106" y="1549467"/>
            <a:ext cx="2856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http://ambrosia-h2022.eu/</a:t>
            </a:r>
            <a:endParaRPr lang="en-US" sz="1400" i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46F3420-838A-C1B3-7894-9B4C3AE449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/>
          <a:stretch/>
        </p:blipFill>
        <p:spPr>
          <a:xfrm>
            <a:off x="5269051" y="2536332"/>
            <a:ext cx="3695437" cy="2051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17F1D-D6AE-0C74-7DC8-D17664A85F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043" t="13018" r="13043" b="13214"/>
          <a:stretch/>
        </p:blipFill>
        <p:spPr>
          <a:xfrm>
            <a:off x="2483768" y="4855468"/>
            <a:ext cx="288032" cy="288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B58CB-E440-E50C-33DC-47F560C4C2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72610"/>
            <a:ext cx="2304256" cy="416568"/>
          </a:xfrm>
          <a:prstGeom prst="rect">
            <a:avLst/>
          </a:prstGeom>
        </p:spPr>
      </p:pic>
      <p:sp>
        <p:nvSpPr>
          <p:cNvPr id="4" name="16 - Ορθογώνιο">
            <a:extLst>
              <a:ext uri="{FF2B5EF4-FFF2-40B4-BE49-F238E27FC236}">
                <a16:creationId xmlns:a16="http://schemas.microsoft.com/office/drawing/2014/main" id="{5919D78D-C571-CE39-A210-B97FD40DBBF6}"/>
              </a:ext>
            </a:extLst>
          </p:cNvPr>
          <p:cNvSpPr/>
          <p:nvPr/>
        </p:nvSpPr>
        <p:spPr>
          <a:xfrm>
            <a:off x="755576" y="4271353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u="sng" dirty="0">
                <a:solidFill>
                  <a:schemeClr val="accent1">
                    <a:lumMod val="75000"/>
                  </a:schemeClr>
                </a:solidFill>
              </a:rPr>
              <a:t>Website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: https://www.southampton.ac.uk/about/faculties-schools-departments/optoelectronics-research-centre</a:t>
            </a:r>
          </a:p>
        </p:txBody>
      </p:sp>
      <p:sp>
        <p:nvSpPr>
          <p:cNvPr id="7" name="21 - Ορθογώνιο">
            <a:extLst>
              <a:ext uri="{FF2B5EF4-FFF2-40B4-BE49-F238E27FC236}">
                <a16:creationId xmlns:a16="http://schemas.microsoft.com/office/drawing/2014/main" id="{606CE851-1E2F-750C-69B4-892AAD0FB491}"/>
              </a:ext>
            </a:extLst>
          </p:cNvPr>
          <p:cNvSpPr/>
          <p:nvPr/>
        </p:nvSpPr>
        <p:spPr>
          <a:xfrm>
            <a:off x="3042874" y="1391593"/>
            <a:ext cx="2093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OCTAPUS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(101070009)</a:t>
            </a:r>
            <a:endParaRPr 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21 - Ορθογώνιο">
            <a:extLst>
              <a:ext uri="{FF2B5EF4-FFF2-40B4-BE49-F238E27FC236}">
                <a16:creationId xmlns:a16="http://schemas.microsoft.com/office/drawing/2014/main" id="{54D7506F-5AB8-45E0-B059-6EB9CD1616EA}"/>
              </a:ext>
            </a:extLst>
          </p:cNvPr>
          <p:cNvSpPr/>
          <p:nvPr/>
        </p:nvSpPr>
        <p:spPr>
          <a:xfrm>
            <a:off x="5147810" y="1366065"/>
            <a:ext cx="2255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AMBROSIA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400" dirty="0"/>
              <a:t>101093166)</a:t>
            </a:r>
            <a:endParaRPr 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8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3BA509-F46F-F579-AE8B-B0BE8E15BF56}"/>
              </a:ext>
            </a:extLst>
          </p:cNvPr>
          <p:cNvSpPr txBox="1"/>
          <p:nvPr/>
        </p:nvSpPr>
        <p:spPr>
          <a:xfrm>
            <a:off x="10160" y="-23172"/>
            <a:ext cx="61365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WDM TCAM cell Principle of operation </a:t>
            </a: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130CDAE-74D7-D759-92B7-7A1FADD2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8" t="55600" b="20601"/>
          <a:stretch/>
        </p:blipFill>
        <p:spPr>
          <a:xfrm>
            <a:off x="-36512" y="699542"/>
            <a:ext cx="5098258" cy="2061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C0141-B1BD-0CAE-69F2-D263EB352B02}"/>
              </a:ext>
            </a:extLst>
          </p:cNvPr>
          <p:cNvSpPr txBox="1"/>
          <p:nvPr/>
        </p:nvSpPr>
        <p:spPr>
          <a:xfrm>
            <a:off x="193823" y="3075806"/>
            <a:ext cx="453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Truth table for all </a:t>
            </a:r>
            <a:r>
              <a:rPr lang="en-US" sz="1600" b="1" i="1" dirty="0"/>
              <a:t>Search</a:t>
            </a:r>
            <a:r>
              <a:rPr lang="en-US" sz="1600" i="1" dirty="0"/>
              <a:t> and </a:t>
            </a:r>
            <a:r>
              <a:rPr lang="en-US" sz="1600" b="1" i="1" dirty="0"/>
              <a:t>Stored bit</a:t>
            </a:r>
            <a:r>
              <a:rPr lang="en-US" sz="1600" i="1" dirty="0"/>
              <a:t> cases and logical output values, for all configured cased of “</a:t>
            </a:r>
            <a:r>
              <a:rPr lang="en-US" sz="1600" b="1" i="1" dirty="0"/>
              <a:t>0</a:t>
            </a:r>
            <a:r>
              <a:rPr lang="en-US" sz="1600" i="1" dirty="0"/>
              <a:t>”, “</a:t>
            </a:r>
            <a:r>
              <a:rPr lang="en-US" sz="1600" b="1" i="1" dirty="0"/>
              <a:t>1</a:t>
            </a:r>
            <a:r>
              <a:rPr lang="en-US" sz="1600" i="1" dirty="0"/>
              <a:t>” and “</a:t>
            </a:r>
            <a:r>
              <a:rPr lang="en-US" sz="1600" b="1" i="1" dirty="0"/>
              <a:t>X</a:t>
            </a:r>
            <a:r>
              <a:rPr lang="en-US" sz="1600" i="1" dirty="0"/>
              <a:t>”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7D2B0-A506-EF9F-1838-BA8BF7002EF6}"/>
              </a:ext>
            </a:extLst>
          </p:cNvPr>
          <p:cNvSpPr txBox="1"/>
          <p:nvPr/>
        </p:nvSpPr>
        <p:spPr>
          <a:xfrm>
            <a:off x="193823" y="4005758"/>
            <a:ext cx="4536503" cy="584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/>
              <a:t>A logical match occurs when only a “0” value is received at the CAM cell 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91329-37DD-F7A9-3949-73721D3DA0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43" t="13018" r="13043" b="13214"/>
          <a:stretch/>
        </p:blipFill>
        <p:spPr>
          <a:xfrm>
            <a:off x="2483768" y="4855468"/>
            <a:ext cx="288032" cy="28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51483-C135-4EEF-5E53-F63586539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699542"/>
            <a:ext cx="1922395" cy="1765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64FB4-499C-4620-8C48-D7F5346C5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109" y="716114"/>
            <a:ext cx="1922395" cy="1736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CA8D28-3DBD-1804-B4B6-05376C378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422" y="2583130"/>
            <a:ext cx="1902414" cy="17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1FB14-29A6-BEF4-8824-C800D3D437EB}"/>
              </a:ext>
            </a:extLst>
          </p:cNvPr>
          <p:cNvSpPr txBox="1"/>
          <p:nvPr/>
        </p:nvSpPr>
        <p:spPr>
          <a:xfrm>
            <a:off x="10160" y="-23172"/>
            <a:ext cx="5330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Characterization of the 4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TCAM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BB2EF-5E62-1AD8-3CFA-9BA569F9A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52" y="685390"/>
            <a:ext cx="4098649" cy="4098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ABA3D-90A7-FA1C-C246-2F3B2C9D082B}"/>
              </a:ext>
            </a:extLst>
          </p:cNvPr>
          <p:cNvSpPr txBox="1"/>
          <p:nvPr/>
        </p:nvSpPr>
        <p:spPr>
          <a:xfrm>
            <a:off x="1891404" y="468000"/>
            <a:ext cx="1160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/>
              <a:t>Optical Spectra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8052C-6C19-1BA3-D3CF-A8867E21DB9E}"/>
              </a:ext>
            </a:extLst>
          </p:cNvPr>
          <p:cNvSpPr txBox="1"/>
          <p:nvPr/>
        </p:nvSpPr>
        <p:spPr>
          <a:xfrm>
            <a:off x="5220072" y="1381606"/>
            <a:ext cx="30963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i="1" dirty="0"/>
              <a:t>Optical spectrum measurements for all Xbar Rows/Columns across a 40-nm span (1540-1580 nm)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430D2F-0114-1A93-ADE6-C6165504156A}"/>
              </a:ext>
            </a:extLst>
          </p:cNvPr>
          <p:cNvGrpSpPr/>
          <p:nvPr/>
        </p:nvGrpSpPr>
        <p:grpSpPr>
          <a:xfrm>
            <a:off x="5004048" y="699542"/>
            <a:ext cx="2720004" cy="338554"/>
            <a:chOff x="5004048" y="959835"/>
            <a:chExt cx="2720004" cy="33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D00D1-12F0-85E8-9FC8-1A76E2BDBDF8}"/>
                </a:ext>
              </a:extLst>
            </p:cNvPr>
            <p:cNvSpPr txBox="1"/>
            <p:nvPr/>
          </p:nvSpPr>
          <p:spPr>
            <a:xfrm>
              <a:off x="5112060" y="959835"/>
              <a:ext cx="1281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 “ON” state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8B8EE-1FD1-74E5-C23F-E61D073DD3A7}"/>
                </a:ext>
              </a:extLst>
            </p:cNvPr>
            <p:cNvSpPr txBox="1"/>
            <p:nvPr/>
          </p:nvSpPr>
          <p:spPr>
            <a:xfrm>
              <a:off x="6442196" y="959835"/>
              <a:ext cx="1281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 “OFF” state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94D46B-69B1-9A93-9BC6-C9618DCD837C}"/>
                </a:ext>
              </a:extLst>
            </p:cNvPr>
            <p:cNvSpPr/>
            <p:nvPr/>
          </p:nvSpPr>
          <p:spPr>
            <a:xfrm>
              <a:off x="5004048" y="1084843"/>
              <a:ext cx="216024" cy="885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52E8E3-51CF-C877-4BFD-EC4E681A8BDB}"/>
                </a:ext>
              </a:extLst>
            </p:cNvPr>
            <p:cNvSpPr/>
            <p:nvPr/>
          </p:nvSpPr>
          <p:spPr>
            <a:xfrm>
              <a:off x="6300192" y="1084843"/>
              <a:ext cx="216024" cy="885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60DA3E-85EB-C17C-C59A-5D6738E2991A}"/>
              </a:ext>
            </a:extLst>
          </p:cNvPr>
          <p:cNvSpPr txBox="1"/>
          <p:nvPr/>
        </p:nvSpPr>
        <p:spPr>
          <a:xfrm>
            <a:off x="5220072" y="2283718"/>
            <a:ext cx="30963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i="1" dirty="0"/>
              <a:t>Discrete differentiation between the high-power “ON” and low-power “OFF” states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7CFFA-8CB8-6703-C176-9E7EEF9F1FF7}"/>
              </a:ext>
            </a:extLst>
          </p:cNvPr>
          <p:cNvSpPr txBox="1"/>
          <p:nvPr/>
        </p:nvSpPr>
        <p:spPr>
          <a:xfrm>
            <a:off x="5220072" y="3175397"/>
            <a:ext cx="30243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i="1" dirty="0"/>
              <a:t>Up to 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dB </a:t>
            </a:r>
            <a:r>
              <a:rPr lang="en-US" sz="1300" i="1" dirty="0"/>
              <a:t>power differences between the “ON”  and “OFF states, for the wavelengths </a:t>
            </a:r>
            <a:r>
              <a:rPr lang="en-US" sz="1300" b="1" i="1" dirty="0"/>
              <a:t>1556-1559 nm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0DD44-B329-4330-EFCF-D642DE5F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5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11A55-1FF1-7B6B-5A1F-C054CCEE8B7A}"/>
              </a:ext>
            </a:extLst>
          </p:cNvPr>
          <p:cNvSpPr txBox="1"/>
          <p:nvPr/>
        </p:nvSpPr>
        <p:spPr>
          <a:xfrm>
            <a:off x="10160" y="-23172"/>
            <a:ext cx="26068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Loss Breakdown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9FFD0-C439-6226-80C2-AE8542CFF1CB}"/>
              </a:ext>
            </a:extLst>
          </p:cNvPr>
          <p:cNvSpPr txBox="1"/>
          <p:nvPr/>
        </p:nvSpPr>
        <p:spPr>
          <a:xfrm>
            <a:off x="448878" y="4454991"/>
            <a:ext cx="74354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/>
              <a:t>Consideration of on-chip lasers and 99:1 monitors </a:t>
            </a:r>
            <a:r>
              <a:rPr lang="en-US" sz="1200" b="1" i="1" dirty="0">
                <a:sym typeface="Wingdings" panose="05000000000000000000" pitchFamily="2" charset="2"/>
              </a:rPr>
              <a:t> T</a:t>
            </a:r>
            <a:r>
              <a:rPr lang="en-US" sz="1200" b="1" i="1" dirty="0"/>
              <a:t>he total losses can be significantly reduced down to ~20 dB</a:t>
            </a:r>
            <a:endParaRPr lang="el-GR" sz="12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0C36A-280F-56E8-EE4E-80D3AAB0DC0F}"/>
              </a:ext>
            </a:extLst>
          </p:cNvPr>
          <p:cNvSpPr txBox="1"/>
          <p:nvPr/>
        </p:nvSpPr>
        <p:spPr>
          <a:xfrm>
            <a:off x="388178" y="483518"/>
            <a:ext cx="210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u="sng" dirty="0"/>
              <a:t>Path Loss breakdown </a:t>
            </a:r>
            <a:r>
              <a:rPr lang="el-GR" sz="1400" b="1" i="1" u="sng" dirty="0"/>
              <a:t>(</a:t>
            </a:r>
            <a:r>
              <a:rPr lang="en-US" sz="1400" b="1" i="1" u="sng" dirty="0"/>
              <a:t>dB</a:t>
            </a:r>
            <a:r>
              <a:rPr lang="el-GR" sz="1400" b="1" i="1" u="sng" dirty="0"/>
              <a:t>)</a:t>
            </a:r>
            <a:endParaRPr lang="en-US" sz="1400" b="1" i="1" u="sng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097F0A8-82FF-E26E-CB49-D7D8A48FF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33731"/>
              </p:ext>
            </p:extLst>
          </p:nvPr>
        </p:nvGraphicFramePr>
        <p:xfrm>
          <a:off x="448878" y="804886"/>
          <a:ext cx="2821878" cy="327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43">
                  <a:extLst>
                    <a:ext uri="{9D8B030D-6E8A-4147-A177-3AD203B41FA5}">
                      <a16:colId xmlns:a16="http://schemas.microsoft.com/office/drawing/2014/main" val="3349064627"/>
                    </a:ext>
                  </a:extLst>
                </a:gridCol>
                <a:gridCol w="1178035">
                  <a:extLst>
                    <a:ext uri="{9D8B030D-6E8A-4147-A177-3AD203B41FA5}">
                      <a16:colId xmlns:a16="http://schemas.microsoft.com/office/drawing/2014/main" val="6108739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Loss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56506"/>
                  </a:ext>
                </a:extLst>
              </a:tr>
              <a:tr h="2332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Two Grating Couplers(In./Out.)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~ 23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70661"/>
                  </a:ext>
                </a:extLst>
              </a:tr>
              <a:tr h="2332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 70:30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~ 2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51846"/>
                  </a:ext>
                </a:extLst>
              </a:tr>
              <a:tr h="1343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Cascaded 1:3 Splitting (1:9)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~ 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85126"/>
                  </a:ext>
                </a:extLst>
              </a:tr>
              <a:tr h="2712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Static MZI 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~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95174"/>
                  </a:ext>
                </a:extLst>
              </a:tr>
              <a:tr h="2712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Cascaded 50:50 Splitting (1:4)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~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09917"/>
                  </a:ext>
                </a:extLst>
              </a:tr>
              <a:tr h="12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Splitters/Combiners 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~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66126"/>
                  </a:ext>
                </a:extLst>
              </a:tr>
              <a:tr h="12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Crossings ILs (~16/column)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~1.6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51377"/>
                  </a:ext>
                </a:extLst>
              </a:tr>
              <a:tr h="128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Propagational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0638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1639122A-E6E3-8255-A3CD-65A4669BAC08}"/>
              </a:ext>
            </a:extLst>
          </p:cNvPr>
          <p:cNvSpPr txBox="1"/>
          <p:nvPr/>
        </p:nvSpPr>
        <p:spPr>
          <a:xfrm>
            <a:off x="448878" y="4130054"/>
            <a:ext cx="3021981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/>
              <a:t>Approximated total path losses: ~ 45 dB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CB42B8-D62C-10B0-58FF-6991D096A9CA}"/>
              </a:ext>
            </a:extLst>
          </p:cNvPr>
          <p:cNvGrpSpPr/>
          <p:nvPr/>
        </p:nvGrpSpPr>
        <p:grpSpPr>
          <a:xfrm>
            <a:off x="3927402" y="520392"/>
            <a:ext cx="3842326" cy="3727287"/>
            <a:chOff x="3979184" y="592401"/>
            <a:chExt cx="3744416" cy="3545542"/>
          </a:xfrm>
        </p:grpSpPr>
        <p:pic>
          <p:nvPicPr>
            <p:cNvPr id="6" name="Εικόνα 3" descr="Εικόνα που περιέχει κείμενο, διάγραμμα, Σχέδιο, σχηματικό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237688B-5FDE-FF1B-2F7F-ED963DFE5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184" y="1000209"/>
              <a:ext cx="3744416" cy="313773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4E81B2-EB57-8FCA-8CFC-253C0E740376}"/>
                </a:ext>
              </a:extLst>
            </p:cNvPr>
            <p:cNvSpPr txBox="1"/>
            <p:nvPr/>
          </p:nvSpPr>
          <p:spPr>
            <a:xfrm>
              <a:off x="5009634" y="592401"/>
              <a:ext cx="1452001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GDS Mask Layout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36DE34-BD1C-2711-490B-CB3E1D65D807}"/>
              </a:ext>
            </a:extLst>
          </p:cNvPr>
          <p:cNvCxnSpPr>
            <a:cxnSpLocks/>
          </p:cNvCxnSpPr>
          <p:nvPr/>
        </p:nvCxnSpPr>
        <p:spPr>
          <a:xfrm flipH="1">
            <a:off x="2886330" y="750664"/>
            <a:ext cx="583122" cy="489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15340CA-CBC2-3111-0A77-D02C585B2A7F}"/>
              </a:ext>
            </a:extLst>
          </p:cNvPr>
          <p:cNvSpPr txBox="1"/>
          <p:nvPr/>
        </p:nvSpPr>
        <p:spPr>
          <a:xfrm>
            <a:off x="3004098" y="518132"/>
            <a:ext cx="113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Non-Optimal</a:t>
            </a:r>
            <a:endParaRPr lang="el-GR" sz="1200" b="1" i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4BF03B-4E47-69DF-0416-D3D34810DD94}"/>
              </a:ext>
            </a:extLst>
          </p:cNvPr>
          <p:cNvSpPr/>
          <p:nvPr/>
        </p:nvSpPr>
        <p:spPr>
          <a:xfrm>
            <a:off x="7537128" y="2224531"/>
            <a:ext cx="144016" cy="127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229838-CFE3-4FB4-9896-C7A1624BBE9D}"/>
              </a:ext>
            </a:extLst>
          </p:cNvPr>
          <p:cNvCxnSpPr>
            <a:cxnSpLocks/>
          </p:cNvCxnSpPr>
          <p:nvPr/>
        </p:nvCxnSpPr>
        <p:spPr>
          <a:xfrm flipH="1">
            <a:off x="7744572" y="1924943"/>
            <a:ext cx="368620" cy="2743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5528E79C-7766-B017-7B54-A6A6028A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47D6301-1C04-C90F-4FE4-15BE9242C921}"/>
              </a:ext>
            </a:extLst>
          </p:cNvPr>
          <p:cNvSpPr/>
          <p:nvPr/>
        </p:nvSpPr>
        <p:spPr>
          <a:xfrm>
            <a:off x="7535398" y="2715766"/>
            <a:ext cx="144016" cy="127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FA7F8E0-85DC-38C6-747A-623B6A075A02}"/>
              </a:ext>
            </a:extLst>
          </p:cNvPr>
          <p:cNvCxnSpPr>
            <a:cxnSpLocks/>
          </p:cNvCxnSpPr>
          <p:nvPr/>
        </p:nvCxnSpPr>
        <p:spPr>
          <a:xfrm flipH="1">
            <a:off x="7740673" y="2562968"/>
            <a:ext cx="300537" cy="1939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F2FB8A2-0DD4-C192-A7EF-AE80A4026CA7}"/>
              </a:ext>
            </a:extLst>
          </p:cNvPr>
          <p:cNvSpPr txBox="1"/>
          <p:nvPr/>
        </p:nvSpPr>
        <p:spPr>
          <a:xfrm>
            <a:off x="7969176" y="1393268"/>
            <a:ext cx="113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</a:rPr>
              <a:t>Input (considering 1 out of 4 </a:t>
            </a:r>
            <a:r>
              <a:rPr lang="el-GR" sz="1200" b="1" i="1" dirty="0">
                <a:solidFill>
                  <a:srgbClr val="FF0000"/>
                </a:solidFill>
              </a:rPr>
              <a:t>λ</a:t>
            </a:r>
            <a:r>
              <a:rPr lang="en-GB" sz="1200" b="1" i="1" dirty="0">
                <a:solidFill>
                  <a:srgbClr val="FF0000"/>
                </a:solidFill>
              </a:rPr>
              <a:t>s</a:t>
            </a:r>
            <a:r>
              <a:rPr lang="en-US" sz="1200" b="1" i="1" dirty="0">
                <a:solidFill>
                  <a:srgbClr val="FF0000"/>
                </a:solidFill>
              </a:rPr>
              <a:t>)</a:t>
            </a:r>
            <a:endParaRPr lang="el-GR" sz="1200" b="1" i="1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6556DA-BD3C-C7E8-0BC0-F02EA40FA380}"/>
              </a:ext>
            </a:extLst>
          </p:cNvPr>
          <p:cNvSpPr txBox="1"/>
          <p:nvPr/>
        </p:nvSpPr>
        <p:spPr>
          <a:xfrm>
            <a:off x="7725410" y="2321392"/>
            <a:ext cx="113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FF0000"/>
                </a:solidFill>
              </a:rPr>
              <a:t>Output</a:t>
            </a:r>
            <a:endParaRPr lang="el-GR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6F2F3FF7-6D2C-BBAC-AE5F-B1F27860501B}"/>
              </a:ext>
            </a:extLst>
          </p:cNvPr>
          <p:cNvSpPr/>
          <p:nvPr/>
        </p:nvSpPr>
        <p:spPr>
          <a:xfrm>
            <a:off x="6350" y="483518"/>
            <a:ext cx="478986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defTabSz="914378"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700" b="1" i="1" kern="0" dirty="0">
                <a:solidFill>
                  <a:prstClr val="black"/>
                </a:solidFill>
                <a:latin typeface="Calibri"/>
              </a:rPr>
              <a:t>ASIC Switching capacity and line-rate growth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AD01A-246E-C37C-5C20-18523D514CA4}"/>
              </a:ext>
            </a:extLst>
          </p:cNvPr>
          <p:cNvGrpSpPr/>
          <p:nvPr/>
        </p:nvGrpSpPr>
        <p:grpSpPr>
          <a:xfrm>
            <a:off x="236538" y="842710"/>
            <a:ext cx="4335462" cy="353943"/>
            <a:chOff x="194263" y="1007538"/>
            <a:chExt cx="4335462" cy="642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96357A-E5EC-511B-E040-01781D02D112}"/>
                </a:ext>
              </a:extLst>
            </p:cNvPr>
            <p:cNvSpPr/>
            <p:nvPr/>
          </p:nvSpPr>
          <p:spPr>
            <a:xfrm>
              <a:off x="194263" y="1038848"/>
              <a:ext cx="4103132" cy="61099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5AE2ED-8EDF-B777-DDCA-15E628AF4B5A}"/>
                </a:ext>
              </a:extLst>
            </p:cNvPr>
            <p:cNvSpPr txBox="1"/>
            <p:nvPr/>
          </p:nvSpPr>
          <p:spPr>
            <a:xfrm>
              <a:off x="194263" y="1007538"/>
              <a:ext cx="4335462" cy="353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i="1" dirty="0"/>
                <a:t>Exponential Growth in Data center traffic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512F49-AB89-AE84-1902-0EE50DAB9AFF}"/>
              </a:ext>
            </a:extLst>
          </p:cNvPr>
          <p:cNvSpPr txBox="1"/>
          <p:nvPr/>
        </p:nvSpPr>
        <p:spPr>
          <a:xfrm>
            <a:off x="3678252" y="2520932"/>
            <a:ext cx="37061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" dirty="0">
                <a:solidFill>
                  <a:srgbClr val="F6F6F6"/>
                </a:solidFill>
              </a:rPr>
              <a:t>51.2T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3D98416-2627-83A6-AEB1-1957AC1E0E5A}"/>
              </a:ext>
            </a:extLst>
          </p:cNvPr>
          <p:cNvGrpSpPr/>
          <p:nvPr/>
        </p:nvGrpSpPr>
        <p:grpSpPr>
          <a:xfrm>
            <a:off x="-22934" y="1837625"/>
            <a:ext cx="4835391" cy="2435585"/>
            <a:chOff x="-29159" y="1802654"/>
            <a:chExt cx="4835391" cy="243558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34680C2-75CA-310E-F07A-2BB802E08056}"/>
                </a:ext>
              </a:extLst>
            </p:cNvPr>
            <p:cNvGrpSpPr/>
            <p:nvPr/>
          </p:nvGrpSpPr>
          <p:grpSpPr>
            <a:xfrm>
              <a:off x="-29159" y="1802654"/>
              <a:ext cx="4817183" cy="2435585"/>
              <a:chOff x="-29159" y="1802654"/>
              <a:chExt cx="4817183" cy="2435585"/>
            </a:xfrm>
          </p:grpSpPr>
          <p:pic>
            <p:nvPicPr>
              <p:cNvPr id="32" name="Main graphic">
                <a:extLst>
                  <a:ext uri="{FF2B5EF4-FFF2-40B4-BE49-F238E27FC236}">
                    <a16:creationId xmlns:a16="http://schemas.microsoft.com/office/drawing/2014/main" id="{9968D363-C8E1-5FA7-146B-554C382DCBB1}"/>
                  </a:ext>
                </a:extLst>
              </p:cNvPr>
              <p:cNvPicPr/>
              <p:nvPr/>
            </p:nvPicPr>
            <p:blipFill rotWithShape="1">
              <a:blip r:embed="rId3"/>
              <a:srcRect l="71742" r="14282" b="47352"/>
              <a:stretch/>
            </p:blipFill>
            <p:spPr>
              <a:xfrm>
                <a:off x="3524014" y="2008596"/>
                <a:ext cx="549042" cy="102195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B957D34-31CE-85A7-1ABC-B81ECAD37266}"/>
                  </a:ext>
                </a:extLst>
              </p:cNvPr>
              <p:cNvSpPr/>
              <p:nvPr/>
            </p:nvSpPr>
            <p:spPr>
              <a:xfrm>
                <a:off x="3760540" y="2513965"/>
                <a:ext cx="183014" cy="18249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Main graphic">
                <a:extLst>
                  <a:ext uri="{FF2B5EF4-FFF2-40B4-BE49-F238E27FC236}">
                    <a16:creationId xmlns:a16="http://schemas.microsoft.com/office/drawing/2014/main" id="{15BB784A-B646-3FE8-D041-AC790451B27B}"/>
                  </a:ext>
                </a:extLst>
              </p:cNvPr>
              <p:cNvPicPr/>
              <p:nvPr/>
            </p:nvPicPr>
            <p:blipFill rotWithShape="1">
              <a:blip r:embed="rId3"/>
              <a:srcRect l="4659" r="14282" b="12394"/>
              <a:stretch/>
            </p:blipFill>
            <p:spPr>
              <a:xfrm>
                <a:off x="259257" y="2195668"/>
                <a:ext cx="3184444" cy="170051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DEF486-5B96-1BBF-174A-A48657D1DFB4}"/>
                  </a:ext>
                </a:extLst>
              </p:cNvPr>
              <p:cNvSpPr/>
              <p:nvPr/>
            </p:nvSpPr>
            <p:spPr>
              <a:xfrm>
                <a:off x="3696383" y="2092625"/>
                <a:ext cx="329425" cy="255488"/>
              </a:xfrm>
              <a:prstGeom prst="rect">
                <a:avLst/>
              </a:prstGeom>
              <a:solidFill>
                <a:srgbClr val="8064A1"/>
              </a:solidFill>
              <a:ln>
                <a:solidFill>
                  <a:srgbClr val="8064A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Main graphic">
                <a:extLst>
                  <a:ext uri="{FF2B5EF4-FFF2-40B4-BE49-F238E27FC236}">
                    <a16:creationId xmlns:a16="http://schemas.microsoft.com/office/drawing/2014/main" id="{06A4B86A-0241-ADEA-03C2-A4E6578D5291}"/>
                  </a:ext>
                </a:extLst>
              </p:cNvPr>
              <p:cNvPicPr/>
              <p:nvPr/>
            </p:nvPicPr>
            <p:blipFill rotWithShape="1">
              <a:blip r:embed="rId3"/>
              <a:srcRect l="57804" t="50609" r="31198" b="35161"/>
              <a:stretch/>
            </p:blipFill>
            <p:spPr>
              <a:xfrm>
                <a:off x="3530694" y="2827926"/>
                <a:ext cx="426728" cy="32084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7C8405-458A-FD82-55EA-8F8762643479}"/>
                  </a:ext>
                </a:extLst>
              </p:cNvPr>
              <p:cNvSpPr txBox="1"/>
              <p:nvPr/>
            </p:nvSpPr>
            <p:spPr>
              <a:xfrm>
                <a:off x="802248" y="3968188"/>
                <a:ext cx="473206" cy="2616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/>
                  <a:t>2012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93B7B-88EE-4952-3046-83D7A87E41EC}"/>
                  </a:ext>
                </a:extLst>
              </p:cNvPr>
              <p:cNvSpPr txBox="1"/>
              <p:nvPr/>
            </p:nvSpPr>
            <p:spPr>
              <a:xfrm rot="16200000">
                <a:off x="-723644" y="2777716"/>
                <a:ext cx="1665969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Switch ASIC Bandwidth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635C3B-1AEF-4346-6ECA-1119F35585C2}"/>
                  </a:ext>
                </a:extLst>
              </p:cNvPr>
              <p:cNvSpPr txBox="1"/>
              <p:nvPr/>
            </p:nvSpPr>
            <p:spPr>
              <a:xfrm>
                <a:off x="1835696" y="3968188"/>
                <a:ext cx="473206" cy="2616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/>
                  <a:t>2016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06B2EF-8658-C232-59B6-300BD5454378}"/>
                  </a:ext>
                </a:extLst>
              </p:cNvPr>
              <p:cNvSpPr txBox="1"/>
              <p:nvPr/>
            </p:nvSpPr>
            <p:spPr>
              <a:xfrm>
                <a:off x="2915816" y="3968188"/>
                <a:ext cx="473206" cy="2616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/>
                  <a:t>2020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6F8FD1-FAB3-3799-823D-B2478DA00F23}"/>
                  </a:ext>
                </a:extLst>
              </p:cNvPr>
              <p:cNvSpPr txBox="1"/>
              <p:nvPr/>
            </p:nvSpPr>
            <p:spPr>
              <a:xfrm>
                <a:off x="3609512" y="3976629"/>
                <a:ext cx="473206" cy="2616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/>
                  <a:t>2024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B8AA1-D3BB-527C-B3CE-35611950422E}"/>
                  </a:ext>
                </a:extLst>
              </p:cNvPr>
              <p:cNvSpPr txBox="1"/>
              <p:nvPr/>
            </p:nvSpPr>
            <p:spPr>
              <a:xfrm>
                <a:off x="4314818" y="3966726"/>
                <a:ext cx="473206" cy="2616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i="1" dirty="0"/>
                  <a:t>2026</a:t>
                </a:r>
              </a:p>
            </p:txBody>
          </p:sp>
          <p:pic>
            <p:nvPicPr>
              <p:cNvPr id="13" name="Main graphic">
                <a:extLst>
                  <a:ext uri="{FF2B5EF4-FFF2-40B4-BE49-F238E27FC236}">
                    <a16:creationId xmlns:a16="http://schemas.microsoft.com/office/drawing/2014/main" id="{5F97D313-EF74-80FD-0542-3F440BBA3E89}"/>
                  </a:ext>
                </a:extLst>
              </p:cNvPr>
              <p:cNvPicPr/>
              <p:nvPr/>
            </p:nvPicPr>
            <p:blipFill rotWithShape="1">
              <a:blip r:embed="rId3"/>
              <a:srcRect l="71742" r="14282" b="47352"/>
              <a:stretch/>
            </p:blipFill>
            <p:spPr>
              <a:xfrm>
                <a:off x="4139952" y="1902784"/>
                <a:ext cx="581619" cy="102195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44ACA4-2DE5-EA27-153D-DF97C311D809}"/>
                  </a:ext>
                </a:extLst>
              </p:cNvPr>
              <p:cNvSpPr/>
              <p:nvPr/>
            </p:nvSpPr>
            <p:spPr>
              <a:xfrm>
                <a:off x="4308583" y="1901218"/>
                <a:ext cx="386827" cy="359070"/>
              </a:xfrm>
              <a:prstGeom prst="rect">
                <a:avLst/>
              </a:prstGeom>
              <a:solidFill>
                <a:srgbClr val="8064A1"/>
              </a:solidFill>
              <a:ln>
                <a:solidFill>
                  <a:srgbClr val="8064A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AC8DBD-1D0B-8518-37CE-8E5CF35ADC8F}"/>
                  </a:ext>
                </a:extLst>
              </p:cNvPr>
              <p:cNvSpPr/>
              <p:nvPr/>
            </p:nvSpPr>
            <p:spPr>
              <a:xfrm>
                <a:off x="4403366" y="2409035"/>
                <a:ext cx="206443" cy="18249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FD996F8-F75A-8DA9-2D53-FA06A8143DD5}"/>
                  </a:ext>
                </a:extLst>
              </p:cNvPr>
              <p:cNvSpPr txBox="1"/>
              <p:nvPr/>
            </p:nvSpPr>
            <p:spPr>
              <a:xfrm>
                <a:off x="4294431" y="2407638"/>
                <a:ext cx="412292" cy="19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50" dirty="0">
                    <a:solidFill>
                      <a:schemeClr val="bg1"/>
                    </a:solidFill>
                  </a:rPr>
                  <a:t>102.4T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AA46C4C-15E5-94BD-5697-597F401575ED}"/>
                  </a:ext>
                </a:extLst>
              </p:cNvPr>
              <p:cNvSpPr txBox="1"/>
              <p:nvPr/>
            </p:nvSpPr>
            <p:spPr>
              <a:xfrm>
                <a:off x="4248737" y="1851591"/>
                <a:ext cx="524503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50" dirty="0">
                    <a:solidFill>
                      <a:schemeClr val="bg1"/>
                    </a:solidFill>
                  </a:rPr>
                  <a:t>64x1.6T</a:t>
                </a:r>
              </a:p>
              <a:p>
                <a:pPr algn="ctr"/>
                <a:r>
                  <a:rPr lang="en-US" sz="650" dirty="0">
                    <a:solidFill>
                      <a:schemeClr val="bg1"/>
                    </a:solidFill>
                  </a:rPr>
                  <a:t>128x800G</a:t>
                </a:r>
              </a:p>
              <a:p>
                <a:pPr algn="ctr"/>
                <a:r>
                  <a:rPr lang="en-US" sz="650" dirty="0">
                    <a:solidFill>
                      <a:schemeClr val="bg1"/>
                    </a:solidFill>
                  </a:rPr>
                  <a:t>512x200G</a:t>
                </a:r>
              </a:p>
              <a:p>
                <a:pPr algn="ctr"/>
                <a:r>
                  <a:rPr lang="en-US" sz="500" i="1" dirty="0">
                    <a:solidFill>
                      <a:schemeClr val="bg1"/>
                    </a:solidFill>
                  </a:rPr>
                  <a:t>3nm</a:t>
                </a:r>
              </a:p>
            </p:txBody>
          </p:sp>
          <p:pic>
            <p:nvPicPr>
              <p:cNvPr id="76" name="Main graphic">
                <a:extLst>
                  <a:ext uri="{FF2B5EF4-FFF2-40B4-BE49-F238E27FC236}">
                    <a16:creationId xmlns:a16="http://schemas.microsoft.com/office/drawing/2014/main" id="{BEF2A5AD-C7FB-E8B0-6163-B886E1B3403A}"/>
                  </a:ext>
                </a:extLst>
              </p:cNvPr>
              <p:cNvPicPr/>
              <p:nvPr/>
            </p:nvPicPr>
            <p:blipFill rotWithShape="1">
              <a:blip r:embed="rId3"/>
              <a:srcRect l="57804" t="50609" r="31198" b="35161"/>
              <a:stretch/>
            </p:blipFill>
            <p:spPr>
              <a:xfrm>
                <a:off x="4139953" y="2693262"/>
                <a:ext cx="426728" cy="32084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A3ACFBB-EC65-EA33-8FBB-D5A38A1F4096}"/>
                  </a:ext>
                </a:extLst>
              </p:cNvPr>
              <p:cNvSpPr/>
              <p:nvPr/>
            </p:nvSpPr>
            <p:spPr>
              <a:xfrm>
                <a:off x="4193948" y="1802654"/>
                <a:ext cx="594076" cy="1175861"/>
              </a:xfrm>
              <a:prstGeom prst="roundRect">
                <a:avLst>
                  <a:gd name="adj" fmla="val 10241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7C2BE7-567D-8710-9673-13C7CE6F718A}"/>
                </a:ext>
              </a:extLst>
            </p:cNvPr>
            <p:cNvGrpSpPr/>
            <p:nvPr/>
          </p:nvGrpSpPr>
          <p:grpSpPr>
            <a:xfrm>
              <a:off x="226627" y="1873932"/>
              <a:ext cx="4579605" cy="2094256"/>
              <a:chOff x="179512" y="2205686"/>
              <a:chExt cx="4264787" cy="2094256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7A76870-E1EB-105D-0B61-9EA7F1367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512" y="4299942"/>
                <a:ext cx="42647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FD373D2-BE97-4218-5F8E-1EB4FA464C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399" y="2205686"/>
                <a:ext cx="0" cy="209226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B53647-AD5B-E373-F640-0E39C4630B6C}"/>
              </a:ext>
            </a:extLst>
          </p:cNvPr>
          <p:cNvSpPr txBox="1"/>
          <p:nvPr/>
        </p:nvSpPr>
        <p:spPr>
          <a:xfrm>
            <a:off x="359473" y="2033706"/>
            <a:ext cx="2095253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0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Based on</a:t>
            </a: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: Co-packaged datacenter optics: Opportunities and challenges</a:t>
            </a:r>
          </a:p>
          <a:p>
            <a:pPr algn="ctr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</a:t>
            </a:r>
            <a:r>
              <a:rPr lang="en-US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Revised version</a:t>
            </a: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5F115E-41A5-249B-3BF4-633B48D5B4F0}"/>
              </a:ext>
            </a:extLst>
          </p:cNvPr>
          <p:cNvGrpSpPr/>
          <p:nvPr/>
        </p:nvGrpSpPr>
        <p:grpSpPr>
          <a:xfrm>
            <a:off x="143511" y="1266314"/>
            <a:ext cx="4267520" cy="528156"/>
            <a:chOff x="112966" y="1581961"/>
            <a:chExt cx="4267520" cy="52815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7A7296-D6EF-5241-ED39-55CC88F7845C}"/>
                </a:ext>
              </a:extLst>
            </p:cNvPr>
            <p:cNvSpPr txBox="1"/>
            <p:nvPr/>
          </p:nvSpPr>
          <p:spPr>
            <a:xfrm>
              <a:off x="112966" y="1581961"/>
              <a:ext cx="42675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914378">
                <a:buSzPct val="300000"/>
                <a:defRPr/>
              </a:pPr>
              <a:r>
                <a:rPr lang="en-US" sz="1400" b="1" i="1" dirty="0">
                  <a:latin typeface="Calibri"/>
                </a:rPr>
                <a:t>394 Zettabytes </a:t>
              </a:r>
              <a:r>
                <a:rPr lang="en-US" sz="1400" i="1" dirty="0">
                  <a:latin typeface="Calibri"/>
                </a:rPr>
                <a:t>of data will be generated </a:t>
              </a:r>
              <a:r>
                <a:rPr lang="en-US" sz="1400" b="1" i="1" dirty="0">
                  <a:latin typeface="Calibri"/>
                </a:rPr>
                <a:t>by 2028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B8A609-C93D-326E-C5A2-FF4F1F979A44}"/>
                </a:ext>
              </a:extLst>
            </p:cNvPr>
            <p:cNvSpPr txBox="1"/>
            <p:nvPr/>
          </p:nvSpPr>
          <p:spPr>
            <a:xfrm>
              <a:off x="509007" y="1879285"/>
              <a:ext cx="3510220" cy="2308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defRPr/>
              </a:pPr>
              <a:r>
                <a:rPr lang="en-US" sz="9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https://www.statista.com/statistics/871513/worldwide-data-created/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57B280-BEF8-9903-D9BA-85473BBC3A70}"/>
              </a:ext>
            </a:extLst>
          </p:cNvPr>
          <p:cNvSpPr/>
          <p:nvPr/>
        </p:nvSpPr>
        <p:spPr>
          <a:xfrm>
            <a:off x="632734" y="4308537"/>
            <a:ext cx="3537093" cy="351445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Switch capacity line-rates development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C1DB62-9EC4-2E50-5694-AE7DD2AB6613}"/>
              </a:ext>
            </a:extLst>
          </p:cNvPr>
          <p:cNvSpPr txBox="1"/>
          <p:nvPr/>
        </p:nvSpPr>
        <p:spPr>
          <a:xfrm>
            <a:off x="0" y="-26561"/>
            <a:ext cx="17780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3D7CBA-1219-6E82-D1D5-42A925E6D961}"/>
              </a:ext>
            </a:extLst>
          </p:cNvPr>
          <p:cNvGrpSpPr/>
          <p:nvPr/>
        </p:nvGrpSpPr>
        <p:grpSpPr>
          <a:xfrm>
            <a:off x="5076056" y="640509"/>
            <a:ext cx="3918450" cy="4074767"/>
            <a:chOff x="5041883" y="640509"/>
            <a:chExt cx="3994613" cy="407476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EDC79F-B1E5-139E-1D34-2D6A2A181255}"/>
                </a:ext>
              </a:extLst>
            </p:cNvPr>
            <p:cNvSpPr/>
            <p:nvPr/>
          </p:nvSpPr>
          <p:spPr>
            <a:xfrm>
              <a:off x="5041883" y="640509"/>
              <a:ext cx="3994613" cy="4074767"/>
            </a:xfrm>
            <a:prstGeom prst="roundRect">
              <a:avLst>
                <a:gd name="adj" fmla="val 3384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2280DC-9AC2-FE36-49E6-2BBD5CFCC20D}"/>
                </a:ext>
              </a:extLst>
            </p:cNvPr>
            <p:cNvSpPr txBox="1"/>
            <p:nvPr/>
          </p:nvSpPr>
          <p:spPr>
            <a:xfrm>
              <a:off x="5238192" y="719164"/>
              <a:ext cx="3663742" cy="323165"/>
            </a:xfrm>
            <a:prstGeom prst="rect">
              <a:avLst/>
            </a:prstGeom>
            <a:noFill/>
            <a:effectLst>
              <a:glow>
                <a:schemeClr val="accent1">
                  <a:alpha val="77000"/>
                </a:schemeClr>
              </a:glow>
              <a:outerShdw blurRad="50800" dist="76200" dir="5400000" sx="21000" sy="21000" algn="ctr" rotWithShape="0">
                <a:srgbClr val="000000">
                  <a:alpha val="78000"/>
                </a:srgbClr>
              </a:outerShdw>
              <a:reflection endPos="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i="1" dirty="0"/>
                <a:t>Address look-ups and routing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3CF2138-3648-E1AF-DEC2-170F4FFFC042}"/>
                </a:ext>
              </a:extLst>
            </p:cNvPr>
            <p:cNvSpPr/>
            <p:nvPr/>
          </p:nvSpPr>
          <p:spPr>
            <a:xfrm>
              <a:off x="5389314" y="711909"/>
              <a:ext cx="3346596" cy="3476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18">
            <a:extLst>
              <a:ext uri="{FF2B5EF4-FFF2-40B4-BE49-F238E27FC236}">
                <a16:creationId xmlns:a16="http://schemas.microsoft.com/office/drawing/2014/main" id="{2CDAC42F-5FC2-754C-8A75-A4884EC58341}"/>
              </a:ext>
            </a:extLst>
          </p:cNvPr>
          <p:cNvSpPr txBox="1"/>
          <p:nvPr/>
        </p:nvSpPr>
        <p:spPr>
          <a:xfrm>
            <a:off x="5289890" y="3368942"/>
            <a:ext cx="3495625" cy="1107996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effectLst>
            <a:outerShdw blurRad="50800" dist="50800" dir="5400000" sx="43000" sy="43000" algn="ctr" rotWithShape="0">
              <a:srgbClr val="000000">
                <a:alpha val="0"/>
              </a:srgbClr>
            </a:outerShdw>
            <a:reflection blurRad="127000" endPos="90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1200" b="1" i="1" dirty="0"/>
              <a:t>Header processing and forwarding  </a:t>
            </a:r>
            <a:endParaRPr lang="en-US" sz="1200" b="1" i="1" dirty="0">
              <a:latin typeface="+mj-lt"/>
            </a:endParaRP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1200" b="1" i="1" dirty="0">
                <a:latin typeface="+mj-lt"/>
              </a:rPr>
              <a:t>Data retrieval based on content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1200" b="1" i="1" dirty="0">
                <a:latin typeface="+mj-lt"/>
              </a:rPr>
              <a:t>Single cycle searching and parallel comparison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8E106F-4459-6722-820B-62371586D314}"/>
              </a:ext>
            </a:extLst>
          </p:cNvPr>
          <p:cNvGrpSpPr/>
          <p:nvPr/>
        </p:nvGrpSpPr>
        <p:grpSpPr>
          <a:xfrm>
            <a:off x="5466114" y="1220559"/>
            <a:ext cx="2882234" cy="693861"/>
            <a:chOff x="5148913" y="579182"/>
            <a:chExt cx="3959591" cy="9844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93820D1-7568-1B03-B536-DFB835147E30}"/>
                </a:ext>
              </a:extLst>
            </p:cNvPr>
            <p:cNvCxnSpPr/>
            <p:nvPr/>
          </p:nvCxnSpPr>
          <p:spPr>
            <a:xfrm>
              <a:off x="5370570" y="1129165"/>
              <a:ext cx="1456252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BD99B58-4569-9B4B-3D6E-C13F9C007D62}"/>
                </a:ext>
              </a:extLst>
            </p:cNvPr>
            <p:cNvGrpSpPr/>
            <p:nvPr/>
          </p:nvGrpSpPr>
          <p:grpSpPr>
            <a:xfrm>
              <a:off x="5148913" y="579182"/>
              <a:ext cx="3959591" cy="984456"/>
              <a:chOff x="5148913" y="579182"/>
              <a:chExt cx="3959591" cy="984456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73AF96F-FCBA-1B55-D3D1-51D377C6C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906" y="579183"/>
                <a:ext cx="384595" cy="239757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5A3C181-D094-B6C0-DEB3-2D728CD328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683"/>
              <a:stretch/>
            </p:blipFill>
            <p:spPr>
              <a:xfrm>
                <a:off x="5148913" y="903934"/>
                <a:ext cx="647223" cy="44173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BD9CF5C-50D5-4D27-AE9D-A789114C4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691" y="579182"/>
                <a:ext cx="384595" cy="239757"/>
              </a:xfrm>
              <a:prstGeom prst="rect">
                <a:avLst/>
              </a:prstGeom>
            </p:spPr>
          </p:pic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5D1D878-8F36-FC5E-6861-8AB1B261A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475" y="915230"/>
                <a:ext cx="330106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C9E9172-03D7-92EC-6BF8-A8D497EFD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64387" y="737396"/>
                <a:ext cx="762677" cy="256823"/>
              </a:xfrm>
              <a:prstGeom prst="line">
                <a:avLst/>
              </a:prstGeom>
              <a:ln w="34925">
                <a:gradFill flip="none" rotWithShape="1"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68000">
                      <a:schemeClr val="bg1">
                        <a:lumMod val="75000"/>
                      </a:schemeClr>
                    </a:gs>
                    <a:gs pos="86000">
                      <a:schemeClr val="bg1"/>
                    </a:gs>
                  </a:gsLst>
                  <a:lin ang="10800000" scaled="1"/>
                  <a:tileRect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904D32B-334A-56B2-9213-37EADB89E2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0759" y="990705"/>
                <a:ext cx="685656" cy="96289"/>
              </a:xfrm>
              <a:prstGeom prst="line">
                <a:avLst/>
              </a:prstGeom>
              <a:ln w="34925">
                <a:gradFill flip="none" rotWithShape="1"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68000">
                      <a:schemeClr val="bg1">
                        <a:lumMod val="75000"/>
                      </a:schemeClr>
                    </a:gs>
                    <a:gs pos="86000">
                      <a:schemeClr val="bg1"/>
                    </a:gs>
                  </a:gsLst>
                  <a:lin ang="10800000" scaled="1"/>
                  <a:tileRect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0A35093-4ECF-B214-24F7-A20010F1BD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3311" y="1184383"/>
                <a:ext cx="630635" cy="50544"/>
              </a:xfrm>
              <a:prstGeom prst="line">
                <a:avLst/>
              </a:prstGeom>
              <a:ln w="34925">
                <a:gradFill flip="none" rotWithShape="1"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68000">
                      <a:schemeClr val="bg1">
                        <a:lumMod val="75000"/>
                      </a:schemeClr>
                    </a:gs>
                    <a:gs pos="86000">
                      <a:schemeClr val="bg1"/>
                    </a:gs>
                  </a:gsLst>
                  <a:lin ang="10800000" scaled="1"/>
                  <a:tileRect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948B04C-2079-CEF8-8984-9537606D1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3311" y="1263600"/>
                <a:ext cx="641579" cy="200954"/>
              </a:xfrm>
              <a:prstGeom prst="line">
                <a:avLst/>
              </a:prstGeom>
              <a:ln w="34925">
                <a:gradFill flip="none" rotWithShape="1"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68000">
                      <a:schemeClr val="bg1">
                        <a:lumMod val="75000"/>
                      </a:schemeClr>
                    </a:gs>
                    <a:gs pos="86000">
                      <a:schemeClr val="bg1"/>
                    </a:gs>
                  </a:gsLst>
                  <a:lin ang="10800000" scaled="1"/>
                  <a:tileRect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1D5687D-B460-20E6-1627-A6363D589607}"/>
                  </a:ext>
                </a:extLst>
              </p:cNvPr>
              <p:cNvSpPr/>
              <p:nvPr/>
            </p:nvSpPr>
            <p:spPr>
              <a:xfrm>
                <a:off x="8029176" y="666236"/>
                <a:ext cx="103903" cy="892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A7AFC2F-7E4F-3298-2C82-A34C397D315A}"/>
                  </a:ext>
                </a:extLst>
              </p:cNvPr>
              <p:cNvGrpSpPr/>
              <p:nvPr/>
            </p:nvGrpSpPr>
            <p:grpSpPr>
              <a:xfrm>
                <a:off x="8001208" y="622652"/>
                <a:ext cx="1107296" cy="940986"/>
                <a:chOff x="4644008" y="736570"/>
                <a:chExt cx="1478331" cy="1251882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81BCEF13-9467-ABE9-FABB-1DC0CC2612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7129" y="736570"/>
                  <a:ext cx="809936" cy="1251882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0851E94-B7AB-3752-8068-743E0A7A5832}"/>
                    </a:ext>
                  </a:extLst>
                </p:cNvPr>
                <p:cNvSpPr/>
                <p:nvPr/>
              </p:nvSpPr>
              <p:spPr>
                <a:xfrm>
                  <a:off x="4644008" y="1347614"/>
                  <a:ext cx="1478331" cy="353943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59666597-9A34-0DCF-6138-919DD7153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8778" y="1382400"/>
                  <a:ext cx="477292" cy="296500"/>
                </a:xfrm>
                <a:prstGeom prst="rect">
                  <a:avLst/>
                </a:prstGeom>
              </p:spPr>
            </p:pic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EA5B8B9-2272-FA19-970F-469804026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450" y="914618"/>
                <a:ext cx="144016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A0D5145-636F-8B60-0E46-4444824B7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1588" y="914618"/>
                <a:ext cx="19414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41C93D2-337D-64F6-6218-4FC0DAD1C8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683"/>
              <a:stretch/>
            </p:blipFill>
            <p:spPr>
              <a:xfrm>
                <a:off x="6716089" y="903935"/>
                <a:ext cx="647222" cy="441732"/>
              </a:xfrm>
              <a:prstGeom prst="rect">
                <a:avLst/>
              </a:prstGeom>
            </p:spPr>
          </p:pic>
        </p:grpSp>
      </p:grpSp>
      <p:sp>
        <p:nvSpPr>
          <p:cNvPr id="69" name="Trapezoid 68">
            <a:extLst>
              <a:ext uri="{FF2B5EF4-FFF2-40B4-BE49-F238E27FC236}">
                <a16:creationId xmlns:a16="http://schemas.microsoft.com/office/drawing/2014/main" id="{E96F55A2-6656-3E83-8B36-28FE14E9675F}"/>
              </a:ext>
            </a:extLst>
          </p:cNvPr>
          <p:cNvSpPr/>
          <p:nvPr/>
        </p:nvSpPr>
        <p:spPr>
          <a:xfrm>
            <a:off x="5680335" y="1705498"/>
            <a:ext cx="2343214" cy="300528"/>
          </a:xfrm>
          <a:prstGeom prst="trapezoid">
            <a:avLst>
              <a:gd name="adj" fmla="val 340184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13E2956-DB8D-CDC4-670B-5DB8E617A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106" y="2002427"/>
            <a:ext cx="2629442" cy="120312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927FC3A0-3346-38FD-3658-126EA69DAEDC}"/>
              </a:ext>
            </a:extLst>
          </p:cNvPr>
          <p:cNvGrpSpPr/>
          <p:nvPr/>
        </p:nvGrpSpPr>
        <p:grpSpPr>
          <a:xfrm>
            <a:off x="7896959" y="2138500"/>
            <a:ext cx="1224137" cy="646331"/>
            <a:chOff x="7938949" y="2138500"/>
            <a:chExt cx="1224137" cy="64633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EBBC0EB-D712-2DC9-568B-E76B63AE10DA}"/>
                </a:ext>
              </a:extLst>
            </p:cNvPr>
            <p:cNvSpPr/>
            <p:nvPr/>
          </p:nvSpPr>
          <p:spPr>
            <a:xfrm>
              <a:off x="8156019" y="2150244"/>
              <a:ext cx="792089" cy="63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1501958-DF4F-AB2F-059F-BE21F8DE5AE8}"/>
                </a:ext>
              </a:extLst>
            </p:cNvPr>
            <p:cNvSpPr txBox="1"/>
            <p:nvPr/>
          </p:nvSpPr>
          <p:spPr>
            <a:xfrm>
              <a:off x="7938949" y="2138500"/>
              <a:ext cx="1224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8">
                <a:buSzPct val="300000"/>
                <a:defRPr/>
              </a:pPr>
              <a:r>
                <a:rPr lang="en-US" sz="1200" b="1" i="1" dirty="0">
                  <a:latin typeface="Calibri"/>
                </a:rPr>
                <a:t>A special hardware memory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FDDE93-9E7A-9BB5-E006-05B1A07A1C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6F029C1C-2FD0-D099-9BF4-661C4F072F66}"/>
              </a:ext>
            </a:extLst>
          </p:cNvPr>
          <p:cNvGrpSpPr/>
          <p:nvPr/>
        </p:nvGrpSpPr>
        <p:grpSpPr>
          <a:xfrm>
            <a:off x="3491880" y="3235182"/>
            <a:ext cx="1960615" cy="727324"/>
            <a:chOff x="4551422" y="4289099"/>
            <a:chExt cx="1960615" cy="72732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212412E-D26F-4CF4-7520-51DC7F693698}"/>
                </a:ext>
              </a:extLst>
            </p:cNvPr>
            <p:cNvSpPr/>
            <p:nvPr/>
          </p:nvSpPr>
          <p:spPr>
            <a:xfrm>
              <a:off x="4551422" y="4289099"/>
              <a:ext cx="1395263" cy="586908"/>
            </a:xfrm>
            <a:prstGeom prst="roundRect">
              <a:avLst>
                <a:gd name="adj" fmla="val 7726"/>
              </a:avLst>
            </a:prstGeom>
            <a:solidFill>
              <a:schemeClr val="bg1">
                <a:lumMod val="95000"/>
                <a:alpha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970A5A7-D59C-165C-1CBA-A7534749899C}"/>
                </a:ext>
              </a:extLst>
            </p:cNvPr>
            <p:cNvSpPr txBox="1"/>
            <p:nvPr/>
          </p:nvSpPr>
          <p:spPr>
            <a:xfrm>
              <a:off x="4563822" y="4308537"/>
              <a:ext cx="194821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8">
                <a:buSzPct val="100000"/>
                <a:defRPr/>
              </a:pPr>
              <a:r>
                <a:rPr lang="en-US" sz="1000" b="1" i="1" u="sng" dirty="0">
                  <a:latin typeface="Calibri"/>
                </a:rPr>
                <a:t>Current approaches</a:t>
              </a:r>
              <a:r>
                <a:rPr lang="en-US" sz="1000" b="1" i="1" dirty="0">
                  <a:latin typeface="Calibri"/>
                </a:rPr>
                <a:t>:</a:t>
              </a:r>
              <a:endParaRPr lang="en-US" sz="1000" b="1" i="1" dirty="0">
                <a:highlight>
                  <a:srgbClr val="FFFF00"/>
                </a:highlight>
                <a:latin typeface="Calibri"/>
              </a:endParaRPr>
            </a:p>
            <a:p>
              <a:pPr defTabSz="914378">
                <a:buSzPct val="100000"/>
                <a:defRPr/>
              </a:pPr>
              <a:r>
                <a:rPr lang="en-US" sz="1000" b="1" i="1" dirty="0">
                  <a:latin typeface="Calibri"/>
                </a:rPr>
                <a:t>NVIDIA Spectrum-X</a:t>
              </a:r>
              <a:endParaRPr lang="en-US" sz="1000" b="1" i="1" dirty="0">
                <a:highlight>
                  <a:srgbClr val="FFFF00"/>
                </a:highlight>
                <a:latin typeface="Calibri"/>
              </a:endParaRPr>
            </a:p>
            <a:p>
              <a:pPr defTabSz="914378">
                <a:buSzPct val="100000"/>
                <a:defRPr/>
              </a:pPr>
              <a:r>
                <a:rPr lang="en-US" sz="1000" b="1" i="1" dirty="0">
                  <a:latin typeface="Calibri"/>
                </a:rPr>
                <a:t>Broadcom Tomahawk 6</a:t>
              </a:r>
            </a:p>
            <a:p>
              <a:pPr algn="ctr" defTabSz="914378">
                <a:buSzPct val="300000"/>
                <a:defRPr/>
              </a:pPr>
              <a:endParaRPr lang="en-US" sz="1000" b="1" i="1" dirty="0">
                <a:latin typeface="Calibri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338B68-6F68-2DAA-38BA-12261E9E0DFA}"/>
              </a:ext>
            </a:extLst>
          </p:cNvPr>
          <p:cNvCxnSpPr>
            <a:cxnSpLocks/>
          </p:cNvCxnSpPr>
          <p:nvPr/>
        </p:nvCxnSpPr>
        <p:spPr>
          <a:xfrm flipV="1">
            <a:off x="557229" y="2819486"/>
            <a:ext cx="4210754" cy="1068253"/>
          </a:xfrm>
          <a:prstGeom prst="straightConnector1">
            <a:avLst/>
          </a:prstGeom>
          <a:ln w="38100">
            <a:solidFill>
              <a:srgbClr val="FF0000">
                <a:alpha val="5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3FC784-0E86-A87A-09BE-E8D65689B00D}"/>
              </a:ext>
            </a:extLst>
          </p:cNvPr>
          <p:cNvSpPr txBox="1"/>
          <p:nvPr/>
        </p:nvSpPr>
        <p:spPr>
          <a:xfrm>
            <a:off x="3609087" y="206749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50" dirty="0">
                <a:solidFill>
                  <a:srgbClr val="FFFFFA"/>
                </a:solidFill>
              </a:rPr>
              <a:t>64x800G</a:t>
            </a:r>
          </a:p>
          <a:p>
            <a:pPr algn="ctr"/>
            <a:r>
              <a:rPr lang="en-US" sz="650" dirty="0">
                <a:solidFill>
                  <a:srgbClr val="FFFFFA"/>
                </a:solidFill>
              </a:rPr>
              <a:t>128x400G</a:t>
            </a:r>
          </a:p>
          <a:p>
            <a:pPr algn="ctr"/>
            <a:r>
              <a:rPr lang="en-US" sz="500" i="1" dirty="0">
                <a:solidFill>
                  <a:srgbClr val="FFFFFA"/>
                </a:solidFill>
              </a:rPr>
              <a:t>5nm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D4605-EBE2-B7C0-E0BE-C2B85973A110}"/>
              </a:ext>
            </a:extLst>
          </p:cNvPr>
          <p:cNvSpPr txBox="1"/>
          <p:nvPr/>
        </p:nvSpPr>
        <p:spPr>
          <a:xfrm>
            <a:off x="3682013" y="2560773"/>
            <a:ext cx="37061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" dirty="0">
                <a:solidFill>
                  <a:schemeClr val="bg1"/>
                </a:solidFill>
              </a:rPr>
              <a:t>51.2T</a:t>
            </a:r>
          </a:p>
        </p:txBody>
      </p:sp>
    </p:spTree>
    <p:extLst>
      <p:ext uri="{BB962C8B-B14F-4D97-AF65-F5344CB8AC3E}">
        <p14:creationId xmlns:p14="http://schemas.microsoft.com/office/powerpoint/2010/main" val="9523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43" grpId="0" animBg="1"/>
      <p:bldP spid="49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36C3F-E7A6-1C54-4E0E-EC7E4F4A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6D940-EA8E-CD4C-8D0C-343962480995}"/>
              </a:ext>
            </a:extLst>
          </p:cNvPr>
          <p:cNvSpPr txBox="1"/>
          <p:nvPr/>
        </p:nvSpPr>
        <p:spPr>
          <a:xfrm>
            <a:off x="0" y="-4342"/>
            <a:ext cx="658077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 Principle of Operation and Applications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F986238-FF4E-9E68-25F0-0FD1F491D740}"/>
              </a:ext>
            </a:extLst>
          </p:cNvPr>
          <p:cNvGrpSpPr/>
          <p:nvPr/>
        </p:nvGrpSpPr>
        <p:grpSpPr>
          <a:xfrm>
            <a:off x="471467" y="627534"/>
            <a:ext cx="2680867" cy="2232991"/>
            <a:chOff x="1115616" y="915566"/>
            <a:chExt cx="3240360" cy="2592287"/>
          </a:xfrm>
          <a:effectLst>
            <a:outerShdw blurRad="88900" dist="50800" dir="6000000" algn="ctr" rotWithShape="0">
              <a:schemeClr val="tx1">
                <a:alpha val="60000"/>
              </a:schemeClr>
            </a:outerShdw>
          </a:effectLst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54EA7F34-9C5A-B587-8846-779B03D1D2CE}"/>
                </a:ext>
              </a:extLst>
            </p:cNvPr>
            <p:cNvSpPr/>
            <p:nvPr/>
          </p:nvSpPr>
          <p:spPr>
            <a:xfrm>
              <a:off x="1115616" y="915566"/>
              <a:ext cx="3240360" cy="2592287"/>
            </a:xfrm>
            <a:prstGeom prst="roundRect">
              <a:avLst>
                <a:gd name="adj" fmla="val 43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8" name="Picture 177" descr="A white paper with black letters and numbers&#10;&#10;Description automatically generated">
              <a:extLst>
                <a:ext uri="{FF2B5EF4-FFF2-40B4-BE49-F238E27FC236}">
                  <a16:creationId xmlns:a16="http://schemas.microsoft.com/office/drawing/2014/main" id="{3DDB375E-A0F0-7AE9-E020-A63749F1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660086"/>
              <a:ext cx="1296144" cy="1627074"/>
            </a:xfrm>
            <a:prstGeom prst="rect">
              <a:avLst/>
            </a:prstGeom>
          </p:spPr>
        </p:pic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9F2709C-E5B0-0D02-66F7-D3A837C32324}"/>
                </a:ext>
              </a:extLst>
            </p:cNvPr>
            <p:cNvGrpSpPr/>
            <p:nvPr/>
          </p:nvGrpSpPr>
          <p:grpSpPr>
            <a:xfrm>
              <a:off x="1835696" y="915566"/>
              <a:ext cx="1793705" cy="602093"/>
              <a:chOff x="1835696" y="915566"/>
              <a:chExt cx="1793705" cy="602093"/>
            </a:xfrm>
          </p:grpSpPr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2769B20-0F8B-2B13-E5CE-7114C6511361}"/>
                  </a:ext>
                </a:extLst>
              </p:cNvPr>
              <p:cNvSpPr txBox="1"/>
              <p:nvPr/>
            </p:nvSpPr>
            <p:spPr>
              <a:xfrm>
                <a:off x="1975614" y="915566"/>
                <a:ext cx="1566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/>
                  <a:t>Binary /Ternary </a:t>
                </a:r>
              </a:p>
              <a:p>
                <a:pPr algn="ctr"/>
                <a:r>
                  <a:rPr lang="en-US" sz="1600" b="1" i="1" dirty="0"/>
                  <a:t>CAM Table</a:t>
                </a:r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C9C01802-7580-CD04-D6FD-62AFA4A793B7}"/>
                  </a:ext>
                </a:extLst>
              </p:cNvPr>
              <p:cNvSpPr/>
              <p:nvPr/>
            </p:nvSpPr>
            <p:spPr>
              <a:xfrm>
                <a:off x="1835696" y="1018951"/>
                <a:ext cx="1793705" cy="498708"/>
              </a:xfrm>
              <a:prstGeom prst="roundRect">
                <a:avLst>
                  <a:gd name="adj" fmla="val 8269"/>
                </a:avLst>
              </a:pr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10A2838-CF33-7FD3-16BA-896B4FF63116}"/>
              </a:ext>
            </a:extLst>
          </p:cNvPr>
          <p:cNvGrpSpPr/>
          <p:nvPr/>
        </p:nvGrpSpPr>
        <p:grpSpPr>
          <a:xfrm>
            <a:off x="683563" y="3177106"/>
            <a:ext cx="2294510" cy="369332"/>
            <a:chOff x="1553274" y="3859346"/>
            <a:chExt cx="2378384" cy="410659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CF967EC-8D23-FA6D-5E6B-194E3739CB82}"/>
                </a:ext>
              </a:extLst>
            </p:cNvPr>
            <p:cNvSpPr txBox="1"/>
            <p:nvPr/>
          </p:nvSpPr>
          <p:spPr>
            <a:xfrm>
              <a:off x="1553274" y="3859346"/>
              <a:ext cx="1123573" cy="4106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  Header  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56BD186-D4DA-EBA1-754E-310B376A669F}"/>
                </a:ext>
              </a:extLst>
            </p:cNvPr>
            <p:cNvSpPr txBox="1"/>
            <p:nvPr/>
          </p:nvSpPr>
          <p:spPr>
            <a:xfrm>
              <a:off x="2653157" y="3859346"/>
              <a:ext cx="1278501" cy="4106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   Payload   </a:t>
              </a:r>
            </a:p>
          </p:txBody>
        </p:sp>
      </p:grpSp>
      <p:sp>
        <p:nvSpPr>
          <p:cNvPr id="185" name="Ορθογώνιο 89">
            <a:extLst>
              <a:ext uri="{FF2B5EF4-FFF2-40B4-BE49-F238E27FC236}">
                <a16:creationId xmlns:a16="http://schemas.microsoft.com/office/drawing/2014/main" id="{2DB3555D-B07F-B9C4-F0B1-D8566DDE306B}"/>
              </a:ext>
            </a:extLst>
          </p:cNvPr>
          <p:cNvSpPr/>
          <p:nvPr/>
        </p:nvSpPr>
        <p:spPr>
          <a:xfrm>
            <a:off x="142189" y="3646177"/>
            <a:ext cx="3744416" cy="10858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39994" indent="-38099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sz="1700" i="1" dirty="0">
              <a:solidFill>
                <a:schemeClr val="tx1"/>
              </a:solidFill>
              <a:latin typeface="Calibri "/>
            </a:endParaRPr>
          </a:p>
          <a:p>
            <a:pPr marL="239994" indent="-38099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720" i="1" dirty="0">
                <a:solidFill>
                  <a:schemeClr val="tx1"/>
                </a:solidFill>
                <a:latin typeface="Calibri "/>
              </a:rPr>
              <a:t>Incoming Packet Information  </a:t>
            </a:r>
          </a:p>
          <a:p>
            <a:pPr marL="239994" indent="-38099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720" i="1" dirty="0">
                <a:solidFill>
                  <a:schemeClr val="tx1"/>
                </a:solidFill>
                <a:latin typeface="Calibri "/>
              </a:rPr>
              <a:t>Parallel Search with all table entries </a:t>
            </a:r>
          </a:p>
          <a:p>
            <a:pPr marL="239994" indent="-38099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720" i="1" dirty="0">
                <a:solidFill>
                  <a:schemeClr val="tx1"/>
                </a:solidFill>
                <a:latin typeface="Calibri "/>
              </a:rPr>
              <a:t>Match with identical stored content</a:t>
            </a:r>
          </a:p>
          <a:p>
            <a:pPr marL="239994" indent="-38099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1720" i="1" dirty="0">
                <a:solidFill>
                  <a:schemeClr val="tx1"/>
                </a:solidFill>
                <a:latin typeface="Calibri "/>
              </a:rPr>
              <a:t>Forwarding to Match address</a:t>
            </a:r>
          </a:p>
          <a:p>
            <a:pPr marL="239994" indent="-38099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US" sz="1700" i="1" dirty="0">
              <a:solidFill>
                <a:schemeClr val="tx1"/>
              </a:solidFill>
              <a:latin typeface="Calibri 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5292BB3-51C5-483D-4375-1DD799893DF6}"/>
              </a:ext>
            </a:extLst>
          </p:cNvPr>
          <p:cNvGrpSpPr/>
          <p:nvPr/>
        </p:nvGrpSpPr>
        <p:grpSpPr>
          <a:xfrm>
            <a:off x="765846" y="2568837"/>
            <a:ext cx="902583" cy="326822"/>
            <a:chOff x="1409995" y="3163578"/>
            <a:chExt cx="1090951" cy="379409"/>
          </a:xfrm>
        </p:grpSpPr>
        <p:sp>
          <p:nvSpPr>
            <p:cNvPr id="187" name="Arrow: Down 186">
              <a:extLst>
                <a:ext uri="{FF2B5EF4-FFF2-40B4-BE49-F238E27FC236}">
                  <a16:creationId xmlns:a16="http://schemas.microsoft.com/office/drawing/2014/main" id="{F89B53A5-DBCE-BE25-096D-93FF4F8077B5}"/>
                </a:ext>
              </a:extLst>
            </p:cNvPr>
            <p:cNvSpPr/>
            <p:nvPr/>
          </p:nvSpPr>
          <p:spPr>
            <a:xfrm rot="10800000">
              <a:off x="1409995" y="3170969"/>
              <a:ext cx="216024" cy="360039"/>
            </a:xfrm>
            <a:prstGeom prst="downArrow">
              <a:avLst>
                <a:gd name="adj1" fmla="val 36345"/>
                <a:gd name="adj2" fmla="val 67921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49000">
                  <a:schemeClr val="accent5">
                    <a:lumMod val="0"/>
                    <a:lumOff val="100000"/>
                  </a:schemeClr>
                </a:gs>
                <a:gs pos="76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8" name="Arrow: Down 187">
              <a:extLst>
                <a:ext uri="{FF2B5EF4-FFF2-40B4-BE49-F238E27FC236}">
                  <a16:creationId xmlns:a16="http://schemas.microsoft.com/office/drawing/2014/main" id="{6A77CA02-E35B-4D8D-9658-A3E7C10DBB30}"/>
                </a:ext>
              </a:extLst>
            </p:cNvPr>
            <p:cNvSpPr/>
            <p:nvPr/>
          </p:nvSpPr>
          <p:spPr>
            <a:xfrm rot="10800000">
              <a:off x="1700289" y="3163578"/>
              <a:ext cx="216024" cy="360039"/>
            </a:xfrm>
            <a:prstGeom prst="downArrow">
              <a:avLst>
                <a:gd name="adj1" fmla="val 36345"/>
                <a:gd name="adj2" fmla="val 67921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49000">
                  <a:schemeClr val="accent5">
                    <a:lumMod val="0"/>
                    <a:lumOff val="100000"/>
                  </a:schemeClr>
                </a:gs>
                <a:gs pos="76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9" name="Arrow: Down 188">
              <a:extLst>
                <a:ext uri="{FF2B5EF4-FFF2-40B4-BE49-F238E27FC236}">
                  <a16:creationId xmlns:a16="http://schemas.microsoft.com/office/drawing/2014/main" id="{26D0B040-63B4-6AD7-7B72-EBD76416A50C}"/>
                </a:ext>
              </a:extLst>
            </p:cNvPr>
            <p:cNvSpPr/>
            <p:nvPr/>
          </p:nvSpPr>
          <p:spPr>
            <a:xfrm rot="10800000">
              <a:off x="1996890" y="3175787"/>
              <a:ext cx="216024" cy="360039"/>
            </a:xfrm>
            <a:prstGeom prst="downArrow">
              <a:avLst>
                <a:gd name="adj1" fmla="val 36345"/>
                <a:gd name="adj2" fmla="val 67921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49000">
                  <a:schemeClr val="accent5">
                    <a:lumMod val="0"/>
                    <a:lumOff val="100000"/>
                  </a:schemeClr>
                </a:gs>
                <a:gs pos="76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90" name="Arrow: Down 189">
              <a:extLst>
                <a:ext uri="{FF2B5EF4-FFF2-40B4-BE49-F238E27FC236}">
                  <a16:creationId xmlns:a16="http://schemas.microsoft.com/office/drawing/2014/main" id="{CCF77471-D019-1499-C94B-733E75F5E6E0}"/>
                </a:ext>
              </a:extLst>
            </p:cNvPr>
            <p:cNvSpPr/>
            <p:nvPr/>
          </p:nvSpPr>
          <p:spPr>
            <a:xfrm rot="10800000">
              <a:off x="2284922" y="3182948"/>
              <a:ext cx="216024" cy="360039"/>
            </a:xfrm>
            <a:prstGeom prst="downArrow">
              <a:avLst>
                <a:gd name="adj1" fmla="val 36345"/>
                <a:gd name="adj2" fmla="val 67921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49000">
                  <a:schemeClr val="accent5">
                    <a:lumMod val="0"/>
                    <a:lumOff val="100000"/>
                  </a:schemeClr>
                </a:gs>
                <a:gs pos="76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A571F99A-8BBB-A6CB-E6EF-529612814F23}"/>
              </a:ext>
            </a:extLst>
          </p:cNvPr>
          <p:cNvSpPr txBox="1"/>
          <p:nvPr/>
        </p:nvSpPr>
        <p:spPr>
          <a:xfrm>
            <a:off x="716967" y="2804404"/>
            <a:ext cx="93525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</a:t>
            </a:r>
            <a:r>
              <a:rPr lang="en-US" sz="1600" b="1" i="1" dirty="0"/>
              <a:t>0</a:t>
            </a:r>
            <a:r>
              <a:rPr lang="en-US" sz="1400" b="1" i="1" dirty="0"/>
              <a:t>  </a:t>
            </a:r>
            <a:r>
              <a:rPr lang="en-US" sz="1600" b="1" i="1" dirty="0"/>
              <a:t>1</a:t>
            </a:r>
            <a:r>
              <a:rPr lang="en-US" sz="1400" b="1" i="1" dirty="0"/>
              <a:t>  </a:t>
            </a:r>
            <a:r>
              <a:rPr lang="en-US" sz="1600" b="1" i="1" dirty="0"/>
              <a:t>1</a:t>
            </a:r>
            <a:r>
              <a:rPr lang="en-US" sz="1400" b="1" i="1" dirty="0"/>
              <a:t>  </a:t>
            </a:r>
            <a:r>
              <a:rPr lang="en-US" sz="1600" b="1" i="1" dirty="0"/>
              <a:t>0</a:t>
            </a:r>
            <a:r>
              <a:rPr lang="en-US" sz="1400" b="1" i="1" dirty="0"/>
              <a:t>  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3954C47-CD1D-AFAE-84EE-A8E0B0AC7619}"/>
              </a:ext>
            </a:extLst>
          </p:cNvPr>
          <p:cNvGrpSpPr/>
          <p:nvPr/>
        </p:nvGrpSpPr>
        <p:grpSpPr>
          <a:xfrm>
            <a:off x="35496" y="1663275"/>
            <a:ext cx="596558" cy="788163"/>
            <a:chOff x="563773" y="2148917"/>
            <a:chExt cx="721060" cy="914983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B20041D-CCF1-21EC-3E41-D643C8B926EF}"/>
                </a:ext>
              </a:extLst>
            </p:cNvPr>
            <p:cNvGrpSpPr/>
            <p:nvPr/>
          </p:nvGrpSpPr>
          <p:grpSpPr>
            <a:xfrm rot="16200000">
              <a:off x="310886" y="2401804"/>
              <a:ext cx="914983" cy="409210"/>
              <a:chOff x="6803432" y="2569987"/>
              <a:chExt cx="914983" cy="409210"/>
            </a:xfrm>
          </p:grpSpPr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8DAB7EE5-DCC0-2DB6-6908-EED43A556CF0}"/>
                  </a:ext>
                </a:extLst>
              </p:cNvPr>
              <p:cNvSpPr/>
              <p:nvPr/>
            </p:nvSpPr>
            <p:spPr>
              <a:xfrm>
                <a:off x="6825108" y="2602824"/>
                <a:ext cx="779017" cy="369333"/>
              </a:xfrm>
              <a:prstGeom prst="roundRect">
                <a:avLst>
                  <a:gd name="adj" fmla="val 1086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1A779D38-043E-C566-1CE4-F6F3ED372373}"/>
                  </a:ext>
                </a:extLst>
              </p:cNvPr>
              <p:cNvSpPr txBox="1"/>
              <p:nvPr/>
            </p:nvSpPr>
            <p:spPr>
              <a:xfrm>
                <a:off x="6803432" y="2569987"/>
                <a:ext cx="914983" cy="40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Match</a:t>
                </a:r>
              </a:p>
            </p:txBody>
          </p:sp>
        </p:grp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D758397B-4D11-E46F-7E1D-12ECDDAC8565}"/>
                </a:ext>
              </a:extLst>
            </p:cNvPr>
            <p:cNvCxnSpPr>
              <a:cxnSpLocks/>
            </p:cNvCxnSpPr>
            <p:nvPr/>
          </p:nvCxnSpPr>
          <p:spPr>
            <a:xfrm>
              <a:off x="977162" y="2668956"/>
              <a:ext cx="30767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BE8C62B-C201-6F90-C213-57A90C3705EB}"/>
              </a:ext>
            </a:extLst>
          </p:cNvPr>
          <p:cNvGrpSpPr/>
          <p:nvPr/>
        </p:nvGrpSpPr>
        <p:grpSpPr>
          <a:xfrm>
            <a:off x="1696988" y="1374010"/>
            <a:ext cx="869683" cy="1054468"/>
            <a:chOff x="2598029" y="1851670"/>
            <a:chExt cx="893851" cy="1224136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6C5F0E-EDAC-1045-8236-C7591B0BB2CC}"/>
                </a:ext>
              </a:extLst>
            </p:cNvPr>
            <p:cNvCxnSpPr>
              <a:cxnSpLocks/>
            </p:cNvCxnSpPr>
            <p:nvPr/>
          </p:nvCxnSpPr>
          <p:spPr>
            <a:xfrm>
              <a:off x="2598029" y="1851670"/>
              <a:ext cx="8938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8021A07-F4B0-73DF-B886-44A25CB8B214}"/>
                </a:ext>
              </a:extLst>
            </p:cNvPr>
            <p:cNvCxnSpPr>
              <a:cxnSpLocks/>
            </p:cNvCxnSpPr>
            <p:nvPr/>
          </p:nvCxnSpPr>
          <p:spPr>
            <a:xfrm>
              <a:off x="2598029" y="2283717"/>
              <a:ext cx="8938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7094743-A890-7DB6-606A-6F39E60DD185}"/>
                </a:ext>
              </a:extLst>
            </p:cNvPr>
            <p:cNvCxnSpPr>
              <a:cxnSpLocks/>
            </p:cNvCxnSpPr>
            <p:nvPr/>
          </p:nvCxnSpPr>
          <p:spPr>
            <a:xfrm>
              <a:off x="2598029" y="2666702"/>
              <a:ext cx="893851" cy="0"/>
            </a:xfrm>
            <a:prstGeom prst="line">
              <a:avLst/>
            </a:prstGeom>
            <a:ln w="57150">
              <a:solidFill>
                <a:srgbClr val="14A3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CAA668E-71A8-9CB7-0CF4-28527A40B6E6}"/>
                </a:ext>
              </a:extLst>
            </p:cNvPr>
            <p:cNvCxnSpPr>
              <a:cxnSpLocks/>
            </p:cNvCxnSpPr>
            <p:nvPr/>
          </p:nvCxnSpPr>
          <p:spPr>
            <a:xfrm>
              <a:off x="2598029" y="3075806"/>
              <a:ext cx="8938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3114DEF-10F0-7A58-A347-1CFA3CA5D34C}"/>
              </a:ext>
            </a:extLst>
          </p:cNvPr>
          <p:cNvSpPr/>
          <p:nvPr/>
        </p:nvSpPr>
        <p:spPr>
          <a:xfrm>
            <a:off x="657417" y="1966634"/>
            <a:ext cx="1047960" cy="3326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09FE82E-0354-9561-3EA4-3B2F4174C363}"/>
              </a:ext>
            </a:extLst>
          </p:cNvPr>
          <p:cNvGrpSpPr/>
          <p:nvPr/>
        </p:nvGrpSpPr>
        <p:grpSpPr>
          <a:xfrm>
            <a:off x="1913966" y="1054475"/>
            <a:ext cx="369349" cy="1379108"/>
            <a:chOff x="2838823" y="1502251"/>
            <a:chExt cx="446432" cy="1601011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4DF9674-7530-9CD9-12CF-8ED01DF21EF1}"/>
                </a:ext>
              </a:extLst>
            </p:cNvPr>
            <p:cNvSpPr txBox="1"/>
            <p:nvPr/>
          </p:nvSpPr>
          <p:spPr>
            <a:xfrm>
              <a:off x="2838823" y="150225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00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9F42EA6-0499-0564-8A42-DABFD09A5996}"/>
                </a:ext>
              </a:extLst>
            </p:cNvPr>
            <p:cNvSpPr txBox="1"/>
            <p:nvPr/>
          </p:nvSpPr>
          <p:spPr>
            <a:xfrm>
              <a:off x="2855570" y="1919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01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D2FC135-41DF-180D-B478-50A9A7775F05}"/>
                </a:ext>
              </a:extLst>
            </p:cNvPr>
            <p:cNvSpPr txBox="1"/>
            <p:nvPr/>
          </p:nvSpPr>
          <p:spPr>
            <a:xfrm>
              <a:off x="2852213" y="23258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3D73A52-6DE0-1D2C-6117-700F6A26EACB}"/>
                </a:ext>
              </a:extLst>
            </p:cNvPr>
            <p:cNvSpPr txBox="1"/>
            <p:nvPr/>
          </p:nvSpPr>
          <p:spPr>
            <a:xfrm>
              <a:off x="2866551" y="273393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11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0ABC339-838E-C9E5-3B4C-A3D305735A03}"/>
              </a:ext>
            </a:extLst>
          </p:cNvPr>
          <p:cNvGrpSpPr/>
          <p:nvPr/>
        </p:nvGrpSpPr>
        <p:grpSpPr>
          <a:xfrm>
            <a:off x="3699188" y="1245530"/>
            <a:ext cx="584775" cy="1294337"/>
            <a:chOff x="5612375" y="2309474"/>
            <a:chExt cx="706817" cy="1502600"/>
          </a:xfrm>
        </p:grpSpPr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E17D8774-6DF7-C8FC-A0D2-0381F0329B4E}"/>
                </a:ext>
              </a:extLst>
            </p:cNvPr>
            <p:cNvSpPr/>
            <p:nvPr/>
          </p:nvSpPr>
          <p:spPr>
            <a:xfrm rot="16200000">
              <a:off x="5320994" y="2713851"/>
              <a:ext cx="1289580" cy="643521"/>
            </a:xfrm>
            <a:prstGeom prst="roundRect">
              <a:avLst>
                <a:gd name="adj" fmla="val 1102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99E784F3-F1C0-544F-0D16-C431EA48C714}"/>
                </a:ext>
              </a:extLst>
            </p:cNvPr>
            <p:cNvSpPr txBox="1"/>
            <p:nvPr/>
          </p:nvSpPr>
          <p:spPr>
            <a:xfrm rot="16200000">
              <a:off x="5214484" y="2707365"/>
              <a:ext cx="1502600" cy="706817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Match </a:t>
              </a:r>
            </a:p>
            <a:p>
              <a:pPr algn="ctr"/>
              <a:r>
                <a:rPr lang="en-US" sz="1600" b="1" dirty="0"/>
                <a:t>Address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94B4B2-A556-08E4-556B-495F2C7C515F}"/>
              </a:ext>
            </a:extLst>
          </p:cNvPr>
          <p:cNvGrpSpPr/>
          <p:nvPr/>
        </p:nvGrpSpPr>
        <p:grpSpPr>
          <a:xfrm>
            <a:off x="3231576" y="1280472"/>
            <a:ext cx="450356" cy="369332"/>
            <a:chOff x="4860032" y="1524157"/>
            <a:chExt cx="450356" cy="369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C9FDFE-8F7A-F9C6-23CB-0D1B09DE6441}"/>
                </a:ext>
              </a:extLst>
            </p:cNvPr>
            <p:cNvSpPr txBox="1"/>
            <p:nvPr/>
          </p:nvSpPr>
          <p:spPr>
            <a:xfrm>
              <a:off x="4860032" y="1524157"/>
              <a:ext cx="4503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2DE2C4-D336-06B5-1EDB-4ED9333A3241}"/>
                </a:ext>
              </a:extLst>
            </p:cNvPr>
            <p:cNvSpPr/>
            <p:nvPr/>
          </p:nvSpPr>
          <p:spPr>
            <a:xfrm>
              <a:off x="4860032" y="1548535"/>
              <a:ext cx="388245" cy="320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C8E5ACA-7840-FF6A-98D1-19DBB9E72B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sp>
        <p:nvSpPr>
          <p:cNvPr id="208" name="Arrow: Down 207">
            <a:extLst>
              <a:ext uri="{FF2B5EF4-FFF2-40B4-BE49-F238E27FC236}">
                <a16:creationId xmlns:a16="http://schemas.microsoft.com/office/drawing/2014/main" id="{091CEEA7-328D-172C-3C5D-11904D365775}"/>
              </a:ext>
            </a:extLst>
          </p:cNvPr>
          <p:cNvSpPr/>
          <p:nvPr/>
        </p:nvSpPr>
        <p:spPr>
          <a:xfrm rot="16200000">
            <a:off x="3136572" y="1555876"/>
            <a:ext cx="372983" cy="725420"/>
          </a:xfrm>
          <a:prstGeom prst="downArrow">
            <a:avLst>
              <a:gd name="adj1" fmla="val 36345"/>
              <a:gd name="adj2" fmla="val 6792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9000">
                <a:schemeClr val="accent5">
                  <a:lumMod val="0"/>
                  <a:lumOff val="100000"/>
                </a:schemeClr>
              </a:gs>
              <a:gs pos="76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043FDCD-711F-A27E-A933-E682BADDF8D5}"/>
              </a:ext>
            </a:extLst>
          </p:cNvPr>
          <p:cNvGrpSpPr/>
          <p:nvPr/>
        </p:nvGrpSpPr>
        <p:grpSpPr>
          <a:xfrm>
            <a:off x="2504262" y="1282362"/>
            <a:ext cx="584775" cy="1276468"/>
            <a:chOff x="3470757" y="1724302"/>
            <a:chExt cx="706817" cy="1481856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8AD3E13A-18FA-D495-6625-38DE81A7807B}"/>
                </a:ext>
              </a:extLst>
            </p:cNvPr>
            <p:cNvSpPr/>
            <p:nvPr/>
          </p:nvSpPr>
          <p:spPr>
            <a:xfrm rot="16200000">
              <a:off x="3072713" y="2143469"/>
              <a:ext cx="1481856" cy="643521"/>
            </a:xfrm>
            <a:prstGeom prst="roundRect">
              <a:avLst>
                <a:gd name="adj" fmla="val 108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953BBDD-41F8-2127-C64C-E09CBF0EAE7B}"/>
                </a:ext>
              </a:extLst>
            </p:cNvPr>
            <p:cNvSpPr txBox="1"/>
            <p:nvPr/>
          </p:nvSpPr>
          <p:spPr>
            <a:xfrm rot="16200000">
              <a:off x="3191557" y="2148540"/>
              <a:ext cx="1265218" cy="70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Encoder</a:t>
              </a:r>
            </a:p>
            <a:p>
              <a:pPr algn="ctr"/>
              <a:r>
                <a:rPr lang="en-US" sz="1600" b="1" dirty="0"/>
                <a:t>Unit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88C8A4-7A24-2F64-4CB5-E0B2C8D1D66F}"/>
              </a:ext>
            </a:extLst>
          </p:cNvPr>
          <p:cNvGrpSpPr/>
          <p:nvPr/>
        </p:nvGrpSpPr>
        <p:grpSpPr>
          <a:xfrm>
            <a:off x="5084777" y="2993314"/>
            <a:ext cx="3337522" cy="1997418"/>
            <a:chOff x="4972509" y="2939546"/>
            <a:chExt cx="3337522" cy="19974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6C8327E-87F3-014C-73C3-4706A48D8E82}"/>
                </a:ext>
              </a:extLst>
            </p:cNvPr>
            <p:cNvSpPr/>
            <p:nvPr/>
          </p:nvSpPr>
          <p:spPr>
            <a:xfrm>
              <a:off x="4972509" y="2939546"/>
              <a:ext cx="3127883" cy="1675711"/>
            </a:xfrm>
            <a:prstGeom prst="roundRect">
              <a:avLst>
                <a:gd name="adj" fmla="val 5106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D2C673-CE02-051F-E11E-A218660F997F}"/>
                </a:ext>
              </a:extLst>
            </p:cNvPr>
            <p:cNvSpPr txBox="1"/>
            <p:nvPr/>
          </p:nvSpPr>
          <p:spPr>
            <a:xfrm>
              <a:off x="5075615" y="3059527"/>
              <a:ext cx="3234416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50" b="1" i="1" dirty="0"/>
                <a:t>Similarity-based functions (e.g., Hashing, Hamming distance)</a:t>
              </a:r>
            </a:p>
            <a:p>
              <a:endParaRPr lang="en-US" sz="1450" b="1" i="1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50" b="1" i="1" dirty="0"/>
                <a:t>In-Memory Computing </a:t>
              </a:r>
            </a:p>
            <a:p>
              <a:endParaRPr lang="en-US" sz="1450" b="1" i="1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50" b="1" i="1" dirty="0"/>
                <a:t>Memory Augmented NNs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450" b="1" i="1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450" b="1" i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C4EBAC-5E5F-198D-1467-3EC1ECE749BC}"/>
              </a:ext>
            </a:extLst>
          </p:cNvPr>
          <p:cNvGrpSpPr/>
          <p:nvPr/>
        </p:nvGrpSpPr>
        <p:grpSpPr>
          <a:xfrm>
            <a:off x="4330706" y="701527"/>
            <a:ext cx="2205435" cy="1354163"/>
            <a:chOff x="4330706" y="701527"/>
            <a:chExt cx="2205435" cy="13541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E82EA0-BD54-3D1B-B526-BFA9BBCD74BC}"/>
                </a:ext>
              </a:extLst>
            </p:cNvPr>
            <p:cNvSpPr txBox="1"/>
            <p:nvPr/>
          </p:nvSpPr>
          <p:spPr>
            <a:xfrm>
              <a:off x="4330706" y="1686358"/>
              <a:ext cx="1969486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defRPr/>
              </a:pPr>
              <a:r>
                <a:rPr lang="en-US" sz="900" i="1" dirty="0">
                  <a:solidFill>
                    <a:srgbClr val="222222"/>
                  </a:solidFill>
                  <a:latin typeface="Calibri "/>
                </a:rPr>
                <a:t>H. Li, e</a:t>
              </a:r>
              <a:r>
                <a:rPr lang="en-US" sz="900" i="1" dirty="0">
                  <a:solidFill>
                    <a:srgbClr val="222222"/>
                  </a:solidFill>
                  <a:effectLst/>
                  <a:latin typeface="Calibri "/>
                </a:rPr>
                <a:t>t.al., IEEE Trans. On Electron Devices, 2021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B437D2-4A94-6995-A075-F2524908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9023" y="701527"/>
              <a:ext cx="2197118" cy="98005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EE28B9-5CB5-BE18-2CD8-0A86F0F80493}"/>
              </a:ext>
            </a:extLst>
          </p:cNvPr>
          <p:cNvGrpSpPr/>
          <p:nvPr/>
        </p:nvGrpSpPr>
        <p:grpSpPr>
          <a:xfrm>
            <a:off x="6948264" y="621917"/>
            <a:ext cx="2147301" cy="1527077"/>
            <a:chOff x="6961203" y="621917"/>
            <a:chExt cx="2147301" cy="15270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1BFD8-3239-9FF5-EC60-4BBAF705D819}"/>
                </a:ext>
              </a:extLst>
            </p:cNvPr>
            <p:cNvSpPr txBox="1"/>
            <p:nvPr/>
          </p:nvSpPr>
          <p:spPr>
            <a:xfrm>
              <a:off x="7452320" y="1779662"/>
              <a:ext cx="1612564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defRPr/>
              </a:pPr>
              <a:r>
                <a:rPr lang="en-US" sz="900" i="1" dirty="0">
                  <a:solidFill>
                    <a:srgbClr val="222222"/>
                  </a:solidFill>
                  <a:latin typeface="Calibri "/>
                </a:rPr>
                <a:t>T. Moschos, e</a:t>
              </a:r>
              <a:r>
                <a:rPr lang="en-US" sz="900" i="1" dirty="0">
                  <a:solidFill>
                    <a:srgbClr val="222222"/>
                  </a:solidFill>
                  <a:effectLst/>
                  <a:latin typeface="Calibri "/>
                </a:rPr>
                <a:t>t.al., Nat. Commun., 2025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F7A8DC-3FDF-C6C7-C466-4533A0774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216"/>
            <a:stretch>
              <a:fillRect/>
            </a:stretch>
          </p:blipFill>
          <p:spPr>
            <a:xfrm>
              <a:off x="6961203" y="621917"/>
              <a:ext cx="2147301" cy="117990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50B67-C25F-879F-B252-ED5734230686}"/>
              </a:ext>
            </a:extLst>
          </p:cNvPr>
          <p:cNvGrpSpPr/>
          <p:nvPr/>
        </p:nvGrpSpPr>
        <p:grpSpPr>
          <a:xfrm>
            <a:off x="5148277" y="1661565"/>
            <a:ext cx="2417673" cy="1175461"/>
            <a:chOff x="5148277" y="1661565"/>
            <a:chExt cx="2417673" cy="11754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6F9F7D-D88D-0486-C791-CE21F43E0686}"/>
                </a:ext>
              </a:extLst>
            </p:cNvPr>
            <p:cNvSpPr txBox="1"/>
            <p:nvPr/>
          </p:nvSpPr>
          <p:spPr>
            <a:xfrm>
              <a:off x="5148277" y="2202418"/>
              <a:ext cx="129593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defRPr/>
              </a:pPr>
              <a:r>
                <a:rPr lang="en-US" sz="9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R. Mao, et.al., Nat. Commun., 2022</a:t>
              </a:r>
            </a:p>
          </p:txBody>
        </p:sp>
        <p:pic>
          <p:nvPicPr>
            <p:cNvPr id="12" name="Εικόνα 22">
              <a:extLst>
                <a:ext uri="{FF2B5EF4-FFF2-40B4-BE49-F238E27FC236}">
                  <a16:creationId xmlns:a16="http://schemas.microsoft.com/office/drawing/2014/main" id="{D7FCBBE8-38C8-B865-6AE3-F8CD279B7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632"/>
            <a:stretch>
              <a:fillRect/>
            </a:stretch>
          </p:blipFill>
          <p:spPr>
            <a:xfrm>
              <a:off x="6270018" y="1661565"/>
              <a:ext cx="1295932" cy="1175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8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202" grpId="0" animBg="1"/>
      <p:bldP spid="2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D12D7-7201-2BE2-9183-19C85712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749533-9FE2-7175-D0AA-F29047095B0B}"/>
              </a:ext>
            </a:extLst>
          </p:cNvPr>
          <p:cNvSpPr txBox="1"/>
          <p:nvPr/>
        </p:nvSpPr>
        <p:spPr>
          <a:xfrm>
            <a:off x="-23563" y="23212"/>
            <a:ext cx="6632328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Comparison of Electronic and Photonic CAM Technologies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AB3FB1A-F0D3-4B69-8E3C-8693B721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91881B9-E074-4EBB-4C04-6DC416D7845C}"/>
              </a:ext>
            </a:extLst>
          </p:cNvPr>
          <p:cNvGrpSpPr/>
          <p:nvPr/>
        </p:nvGrpSpPr>
        <p:grpSpPr>
          <a:xfrm>
            <a:off x="179512" y="627534"/>
            <a:ext cx="4752528" cy="2808311"/>
            <a:chOff x="179512" y="627534"/>
            <a:chExt cx="4752528" cy="28083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8D7E7F8-887D-2B7E-9C28-FC442962990A}"/>
                </a:ext>
              </a:extLst>
            </p:cNvPr>
            <p:cNvGrpSpPr/>
            <p:nvPr/>
          </p:nvGrpSpPr>
          <p:grpSpPr>
            <a:xfrm>
              <a:off x="179512" y="627534"/>
              <a:ext cx="4464497" cy="2808311"/>
              <a:chOff x="249216" y="1120124"/>
              <a:chExt cx="4296662" cy="249806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53852E-2EFD-8B09-183F-9AF565F8D70A}"/>
                  </a:ext>
                </a:extLst>
              </p:cNvPr>
              <p:cNvSpPr txBox="1"/>
              <p:nvPr/>
            </p:nvSpPr>
            <p:spPr>
              <a:xfrm rot="16200000">
                <a:off x="-607749" y="1977089"/>
                <a:ext cx="2021707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Operational Speed (GHz)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7BFD06-D033-8C84-2F72-594681A1D97D}"/>
                  </a:ext>
                </a:extLst>
              </p:cNvPr>
              <p:cNvSpPr txBox="1"/>
              <p:nvPr/>
            </p:nvSpPr>
            <p:spPr>
              <a:xfrm>
                <a:off x="2051720" y="3310407"/>
                <a:ext cx="1244956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Energy (fJ/bit)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9E8589-C604-EDF3-2229-FECDE8E965D5}"/>
                  </a:ext>
                </a:extLst>
              </p:cNvPr>
              <p:cNvSpPr txBox="1"/>
              <p:nvPr/>
            </p:nvSpPr>
            <p:spPr>
              <a:xfrm>
                <a:off x="560544" y="3142159"/>
                <a:ext cx="42511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-1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7E5CB6-6E82-12EA-240B-65E11C8840F4}"/>
                  </a:ext>
                </a:extLst>
              </p:cNvPr>
              <p:cNvSpPr txBox="1"/>
              <p:nvPr/>
            </p:nvSpPr>
            <p:spPr>
              <a:xfrm>
                <a:off x="498477" y="2612860"/>
                <a:ext cx="263214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5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0E84BE-44CC-BD93-9C4B-CD861915EACA}"/>
                  </a:ext>
                </a:extLst>
              </p:cNvPr>
              <p:cNvSpPr txBox="1"/>
              <p:nvPr/>
            </p:nvSpPr>
            <p:spPr>
              <a:xfrm>
                <a:off x="451696" y="2222669"/>
                <a:ext cx="3417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6570A9-AA61-AE4A-81D3-0B4CADDCA2F3}"/>
                  </a:ext>
                </a:extLst>
              </p:cNvPr>
              <p:cNvSpPr txBox="1"/>
              <p:nvPr/>
            </p:nvSpPr>
            <p:spPr>
              <a:xfrm>
                <a:off x="459294" y="1803425"/>
                <a:ext cx="3417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15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B04BE6-AA87-715F-73E4-E922FDC4B407}"/>
                  </a:ext>
                </a:extLst>
              </p:cNvPr>
              <p:cNvSpPr txBox="1"/>
              <p:nvPr/>
            </p:nvSpPr>
            <p:spPr>
              <a:xfrm>
                <a:off x="459294" y="1649730"/>
                <a:ext cx="3417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45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ACE960-57B7-EC56-F67D-6D1AE87EE36A}"/>
                  </a:ext>
                </a:extLst>
              </p:cNvPr>
              <p:cNvSpPr txBox="1"/>
              <p:nvPr/>
            </p:nvSpPr>
            <p:spPr>
              <a:xfrm>
                <a:off x="473956" y="1267947"/>
                <a:ext cx="3417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50</a:t>
                </a:r>
                <a:endParaRPr lang="en-US" sz="1400" b="1" i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E903C-0115-4A3D-0DED-47978B7D1D50}"/>
                  </a:ext>
                </a:extLst>
              </p:cNvPr>
              <p:cNvSpPr txBox="1"/>
              <p:nvPr/>
            </p:nvSpPr>
            <p:spPr>
              <a:xfrm>
                <a:off x="1251954" y="3134102"/>
                <a:ext cx="39305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E36C5-8791-176F-9780-911F49E5207A}"/>
                  </a:ext>
                </a:extLst>
              </p:cNvPr>
              <p:cNvSpPr txBox="1"/>
              <p:nvPr/>
            </p:nvSpPr>
            <p:spPr>
              <a:xfrm>
                <a:off x="1930681" y="3134101"/>
                <a:ext cx="39305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FA0B89-DB8F-9A6B-DED0-04515A0E7CC1}"/>
                  </a:ext>
                </a:extLst>
              </p:cNvPr>
              <p:cNvSpPr txBox="1"/>
              <p:nvPr/>
            </p:nvSpPr>
            <p:spPr>
              <a:xfrm>
                <a:off x="2628200" y="3134101"/>
                <a:ext cx="39305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EA0FE3-9F95-CE55-9E87-D5CB75C3974A}"/>
                  </a:ext>
                </a:extLst>
              </p:cNvPr>
              <p:cNvSpPr txBox="1"/>
              <p:nvPr/>
            </p:nvSpPr>
            <p:spPr>
              <a:xfrm>
                <a:off x="3321210" y="3142159"/>
                <a:ext cx="39305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62874-0C97-3F63-414B-94FC9019588F}"/>
                  </a:ext>
                </a:extLst>
              </p:cNvPr>
              <p:cNvSpPr txBox="1"/>
              <p:nvPr/>
            </p:nvSpPr>
            <p:spPr>
              <a:xfrm>
                <a:off x="3519932" y="3134101"/>
                <a:ext cx="39305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B2573-9192-A480-5A36-831934A59B95}"/>
                  </a:ext>
                </a:extLst>
              </p:cNvPr>
              <p:cNvSpPr txBox="1"/>
              <p:nvPr/>
            </p:nvSpPr>
            <p:spPr>
              <a:xfrm>
                <a:off x="4152822" y="3134100"/>
                <a:ext cx="39305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/>
                  <a:t>10</a:t>
                </a:r>
                <a:r>
                  <a:rPr lang="en-US" sz="1200" b="1" i="1" baseline="30000" dirty="0"/>
                  <a:t>5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98E78A5-466F-A8B3-253C-30684BC2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53" y="699542"/>
              <a:ext cx="4278487" cy="226948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A83D45-F1DF-1B39-E09D-C5D004A9764E}"/>
              </a:ext>
            </a:extLst>
          </p:cNvPr>
          <p:cNvGrpSpPr/>
          <p:nvPr/>
        </p:nvGrpSpPr>
        <p:grpSpPr>
          <a:xfrm>
            <a:off x="591556" y="1762434"/>
            <a:ext cx="1676188" cy="1201354"/>
            <a:chOff x="591556" y="1762434"/>
            <a:chExt cx="1676188" cy="120135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B5DE404-597B-8B27-310F-3AFDAEDBB964}"/>
                </a:ext>
              </a:extLst>
            </p:cNvPr>
            <p:cNvSpPr/>
            <p:nvPr/>
          </p:nvSpPr>
          <p:spPr>
            <a:xfrm>
              <a:off x="591556" y="1779662"/>
              <a:ext cx="1676188" cy="11841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 w="127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A3FEA8B-78E0-BE6F-92ED-250D75313A3E}"/>
                </a:ext>
              </a:extLst>
            </p:cNvPr>
            <p:cNvSpPr txBox="1"/>
            <p:nvPr/>
          </p:nvSpPr>
          <p:spPr>
            <a:xfrm>
              <a:off x="982554" y="1762434"/>
              <a:ext cx="9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Electronics</a:t>
              </a:r>
              <a:endPara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184030-82EB-3A14-644A-3AE3192BCE1B}"/>
              </a:ext>
            </a:extLst>
          </p:cNvPr>
          <p:cNvGrpSpPr/>
          <p:nvPr/>
        </p:nvGrpSpPr>
        <p:grpSpPr>
          <a:xfrm>
            <a:off x="2052425" y="552540"/>
            <a:ext cx="2749490" cy="2071096"/>
            <a:chOff x="2052425" y="552540"/>
            <a:chExt cx="2749490" cy="207109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C3EECF-62FF-0B72-071C-4E56949094A9}"/>
                </a:ext>
              </a:extLst>
            </p:cNvPr>
            <p:cNvSpPr/>
            <p:nvPr/>
          </p:nvSpPr>
          <p:spPr>
            <a:xfrm>
              <a:off x="2052425" y="552540"/>
              <a:ext cx="2749490" cy="20710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 w="127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0AFA95-1DA7-BD95-0BE7-3D4E69319A6D}"/>
                </a:ext>
              </a:extLst>
            </p:cNvPr>
            <p:cNvSpPr txBox="1"/>
            <p:nvPr/>
          </p:nvSpPr>
          <p:spPr>
            <a:xfrm>
              <a:off x="2957319" y="1494435"/>
              <a:ext cx="908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Photonics</a:t>
              </a:r>
              <a:endPara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" name="Arrow: Up-Down 60">
            <a:extLst>
              <a:ext uri="{FF2B5EF4-FFF2-40B4-BE49-F238E27FC236}">
                <a16:creationId xmlns:a16="http://schemas.microsoft.com/office/drawing/2014/main" id="{505AC1B1-1083-B6E6-9819-3F7509D4A74E}"/>
              </a:ext>
            </a:extLst>
          </p:cNvPr>
          <p:cNvSpPr/>
          <p:nvPr/>
        </p:nvSpPr>
        <p:spPr>
          <a:xfrm rot="5400000">
            <a:off x="3193618" y="1662112"/>
            <a:ext cx="114812" cy="2280527"/>
          </a:xfrm>
          <a:prstGeom prst="upDownArrow">
            <a:avLst>
              <a:gd name="adj1" fmla="val 50000"/>
              <a:gd name="adj2" fmla="val 6509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170117-1169-1C02-54A1-DAC8E88E5F3A}"/>
              </a:ext>
            </a:extLst>
          </p:cNvPr>
          <p:cNvSpPr txBox="1"/>
          <p:nvPr/>
        </p:nvSpPr>
        <p:spPr>
          <a:xfrm>
            <a:off x="3830412" y="2259874"/>
            <a:ext cx="110428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Increased Consumption</a:t>
            </a:r>
          </a:p>
        </p:txBody>
      </p:sp>
      <p:sp>
        <p:nvSpPr>
          <p:cNvPr id="63" name="Arrow: Up-Down 62">
            <a:extLst>
              <a:ext uri="{FF2B5EF4-FFF2-40B4-BE49-F238E27FC236}">
                <a16:creationId xmlns:a16="http://schemas.microsoft.com/office/drawing/2014/main" id="{4C3B50F0-1EC4-A8F7-9609-D1305025062D}"/>
              </a:ext>
            </a:extLst>
          </p:cNvPr>
          <p:cNvSpPr/>
          <p:nvPr/>
        </p:nvSpPr>
        <p:spPr>
          <a:xfrm>
            <a:off x="2014085" y="930941"/>
            <a:ext cx="108674" cy="1249210"/>
          </a:xfrm>
          <a:prstGeom prst="upDownArrow">
            <a:avLst>
              <a:gd name="adj1" fmla="val 50000"/>
              <a:gd name="adj2" fmla="val 65092"/>
            </a:avLst>
          </a:prstGeom>
          <a:solidFill>
            <a:srgbClr val="00B050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4CD046-2ACC-DD92-49FF-16B0CFF734E3}"/>
              </a:ext>
            </a:extLst>
          </p:cNvPr>
          <p:cNvSpPr txBox="1"/>
          <p:nvPr/>
        </p:nvSpPr>
        <p:spPr>
          <a:xfrm>
            <a:off x="815356" y="858367"/>
            <a:ext cx="110428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Speed Enhancement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F06EE89-2F4A-717C-CBED-F6E5352636D2}"/>
              </a:ext>
            </a:extLst>
          </p:cNvPr>
          <p:cNvSpPr/>
          <p:nvPr/>
        </p:nvSpPr>
        <p:spPr>
          <a:xfrm>
            <a:off x="1043608" y="4053446"/>
            <a:ext cx="3302817" cy="644658"/>
          </a:xfrm>
          <a:prstGeom prst="roundRect">
            <a:avLst>
              <a:gd name="adj" fmla="val 9219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High Consumption (pJ/bit) of Optics, compared to Electronics (fJ/bit)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C31EC5C-D44A-BA8E-4115-A46CA655D8D3}"/>
              </a:ext>
            </a:extLst>
          </p:cNvPr>
          <p:cNvSpPr/>
          <p:nvPr/>
        </p:nvSpPr>
        <p:spPr>
          <a:xfrm>
            <a:off x="1043608" y="3435846"/>
            <a:ext cx="3302817" cy="541934"/>
          </a:xfrm>
          <a:prstGeom prst="roundRect">
            <a:avLst>
              <a:gd name="adj" fmla="val 92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buSzPct val="120000"/>
            </a:pPr>
            <a:r>
              <a:rPr lang="en-US" sz="1600" b="1" i="1" dirty="0">
                <a:solidFill>
                  <a:schemeClr val="tx1"/>
                </a:solidFill>
              </a:rPr>
              <a:t>Photonic technologies of up to 50 Gb/s data rates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2529988-5363-4EB0-9C45-63A4C90D7C3B}"/>
              </a:ext>
            </a:extLst>
          </p:cNvPr>
          <p:cNvGrpSpPr/>
          <p:nvPr/>
        </p:nvGrpSpPr>
        <p:grpSpPr>
          <a:xfrm>
            <a:off x="5213064" y="591210"/>
            <a:ext cx="3259649" cy="2814812"/>
            <a:chOff x="5212893" y="1164965"/>
            <a:chExt cx="3259649" cy="281481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0BCCC9-B1B2-AEE1-6500-B888AEEE5F7D}"/>
                </a:ext>
              </a:extLst>
            </p:cNvPr>
            <p:cNvSpPr txBox="1"/>
            <p:nvPr/>
          </p:nvSpPr>
          <p:spPr>
            <a:xfrm rot="16200000">
              <a:off x="4355928" y="2252763"/>
              <a:ext cx="2021707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Operational Speed (GHz)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CF3A84-F9D8-4746-B243-B8EDB8A1DFB1}"/>
                </a:ext>
              </a:extLst>
            </p:cNvPr>
            <p:cNvSpPr txBox="1"/>
            <p:nvPr/>
          </p:nvSpPr>
          <p:spPr>
            <a:xfrm>
              <a:off x="6330483" y="3672000"/>
              <a:ext cx="147187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Capacity (in bits)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CD2FA8E-92B6-F420-0945-F732C128A082}"/>
                </a:ext>
              </a:extLst>
            </p:cNvPr>
            <p:cNvSpPr txBox="1"/>
            <p:nvPr/>
          </p:nvSpPr>
          <p:spPr>
            <a:xfrm>
              <a:off x="5452895" y="2971721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D3DD403-D9D0-B989-BD27-0A600151C04D}"/>
                </a:ext>
              </a:extLst>
            </p:cNvPr>
            <p:cNvSpPr txBox="1"/>
            <p:nvPr/>
          </p:nvSpPr>
          <p:spPr>
            <a:xfrm>
              <a:off x="5443716" y="2531453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20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8E44DB-DC82-3D7A-0F59-7C89DFECA7FC}"/>
                </a:ext>
              </a:extLst>
            </p:cNvPr>
            <p:cNvSpPr txBox="1"/>
            <p:nvPr/>
          </p:nvSpPr>
          <p:spPr>
            <a:xfrm>
              <a:off x="5445792" y="2076418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30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E0C2133-B373-AB81-2676-D327BC2FB241}"/>
                </a:ext>
              </a:extLst>
            </p:cNvPr>
            <p:cNvSpPr txBox="1"/>
            <p:nvPr/>
          </p:nvSpPr>
          <p:spPr>
            <a:xfrm>
              <a:off x="5452895" y="1615208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40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073422-6B02-0F9E-A8B8-0D2B681CC186}"/>
                </a:ext>
              </a:extLst>
            </p:cNvPr>
            <p:cNvSpPr txBox="1"/>
            <p:nvPr/>
          </p:nvSpPr>
          <p:spPr>
            <a:xfrm>
              <a:off x="5466487" y="1168137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50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60E8F7-5548-738B-918B-FB78FEF143A4}"/>
                </a:ext>
              </a:extLst>
            </p:cNvPr>
            <p:cNvSpPr txBox="1"/>
            <p:nvPr/>
          </p:nvSpPr>
          <p:spPr>
            <a:xfrm>
              <a:off x="6720256" y="3507854"/>
              <a:ext cx="263214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8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E79ED3-F844-CC44-97EB-16A601A61213}"/>
                </a:ext>
              </a:extLst>
            </p:cNvPr>
            <p:cNvSpPr txBox="1"/>
            <p:nvPr/>
          </p:nvSpPr>
          <p:spPr>
            <a:xfrm>
              <a:off x="6178542" y="3511540"/>
              <a:ext cx="263214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4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F9382C-36CE-A27D-81B0-2A7C1D39E704}"/>
                </a:ext>
              </a:extLst>
            </p:cNvPr>
            <p:cNvSpPr txBox="1"/>
            <p:nvPr/>
          </p:nvSpPr>
          <p:spPr>
            <a:xfrm>
              <a:off x="7226968" y="3512963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371B449-3F4C-1B01-806B-4C2CB8A84EA5}"/>
                </a:ext>
              </a:extLst>
            </p:cNvPr>
            <p:cNvSpPr txBox="1"/>
            <p:nvPr/>
          </p:nvSpPr>
          <p:spPr>
            <a:xfrm>
              <a:off x="7759964" y="3517860"/>
              <a:ext cx="34176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16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D31778D-CC12-1315-149E-AD4CF0D7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3053" y="1164965"/>
              <a:ext cx="2749489" cy="2442439"/>
            </a:xfrm>
            <a:prstGeom prst="rect">
              <a:avLst/>
            </a:prstGeom>
          </p:spPr>
        </p:pic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E8538C3-A6C8-229B-A11A-9777D9006BBC}"/>
              </a:ext>
            </a:extLst>
          </p:cNvPr>
          <p:cNvSpPr/>
          <p:nvPr/>
        </p:nvSpPr>
        <p:spPr>
          <a:xfrm>
            <a:off x="5598394" y="3426787"/>
            <a:ext cx="3078062" cy="536133"/>
          </a:xfrm>
          <a:prstGeom prst="roundRect">
            <a:avLst>
              <a:gd name="adj" fmla="val 9219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Hard to scale compared to Electronics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7F54CC0-A325-3F18-0857-EC9C6086585A}"/>
              </a:ext>
            </a:extLst>
          </p:cNvPr>
          <p:cNvSpPr/>
          <p:nvPr/>
        </p:nvSpPr>
        <p:spPr>
          <a:xfrm>
            <a:off x="5846363" y="690004"/>
            <a:ext cx="1137278" cy="2293352"/>
          </a:xfrm>
          <a:prstGeom prst="roundRect">
            <a:avLst>
              <a:gd name="adj" fmla="val 1055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E016AB2-F0DB-1553-1660-F32A3EC71E5F}"/>
              </a:ext>
            </a:extLst>
          </p:cNvPr>
          <p:cNvSpPr txBox="1"/>
          <p:nvPr/>
        </p:nvSpPr>
        <p:spPr>
          <a:xfrm>
            <a:off x="7300002" y="2040824"/>
            <a:ext cx="997699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Limited Capacity </a:t>
            </a:r>
          </a:p>
          <a:p>
            <a:pPr algn="ctr"/>
            <a:r>
              <a:rPr lang="en-US" sz="1100" b="1" i="1" dirty="0"/>
              <a:t>(up to 8 bits)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34C2A0-61BF-FE1C-5D86-D51DC894B422}"/>
              </a:ext>
            </a:extLst>
          </p:cNvPr>
          <p:cNvGrpSpPr/>
          <p:nvPr/>
        </p:nvGrpSpPr>
        <p:grpSpPr>
          <a:xfrm>
            <a:off x="5418357" y="625408"/>
            <a:ext cx="3432778" cy="4030186"/>
            <a:chOff x="5418357" y="625408"/>
            <a:chExt cx="3432778" cy="403018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30DA853-1BFC-12E6-36F8-FF3454C2B0AB}"/>
                </a:ext>
              </a:extLst>
            </p:cNvPr>
            <p:cNvSpPr txBox="1"/>
            <p:nvPr/>
          </p:nvSpPr>
          <p:spPr>
            <a:xfrm>
              <a:off x="5418357" y="4101596"/>
              <a:ext cx="3432778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T. Moschos, et. al.,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“Nonlinear optical vector processing using linear silicon photonic circuits for 50 Gb/s memory and string similarity functions”, Nat. Communications.</a:t>
              </a:r>
              <a:r>
                <a:rPr lang="en-GB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0CD5CC1-F91D-81A0-6DA9-08C1AF98DF4E}"/>
                </a:ext>
              </a:extLst>
            </p:cNvPr>
            <p:cNvSpPr/>
            <p:nvPr/>
          </p:nvSpPr>
          <p:spPr>
            <a:xfrm>
              <a:off x="6715239" y="625408"/>
              <a:ext cx="256566" cy="26092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1ACDABE-2AC6-27E4-FE4F-594962C62F75}"/>
                </a:ext>
              </a:extLst>
            </p:cNvPr>
            <p:cNvSpPr/>
            <p:nvPr/>
          </p:nvSpPr>
          <p:spPr>
            <a:xfrm>
              <a:off x="6715239" y="1973768"/>
              <a:ext cx="256566" cy="26092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1A903BC-DE49-975A-52FF-49663C01A958}"/>
              </a:ext>
            </a:extLst>
          </p:cNvPr>
          <p:cNvSpPr txBox="1"/>
          <p:nvPr/>
        </p:nvSpPr>
        <p:spPr>
          <a:xfrm>
            <a:off x="1799812" y="1286358"/>
            <a:ext cx="1523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</a:t>
            </a:r>
            <a:r>
              <a:rPr lang="el-G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</a:t>
            </a:r>
            <a:endParaRPr lang="el-G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3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0" grpId="0" animBg="1"/>
      <p:bldP spid="81" grpId="0" animBg="1"/>
      <p:bldP spid="82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78B336-4A3F-AB99-096E-1FC0035F9416}"/>
              </a:ext>
            </a:extLst>
          </p:cNvPr>
          <p:cNvSpPr txBox="1"/>
          <p:nvPr/>
        </p:nvSpPr>
        <p:spPr>
          <a:xfrm>
            <a:off x="-50209" y="12561"/>
            <a:ext cx="654461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 table over a WDM Silicon Photonic Crossbar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DFA58-34CC-E8C4-8347-82AB9B85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E1E58F-C2D4-D6B2-E6AF-5F1C7E1DCB5E}"/>
              </a:ext>
            </a:extLst>
          </p:cNvPr>
          <p:cNvGrpSpPr/>
          <p:nvPr/>
        </p:nvGrpSpPr>
        <p:grpSpPr>
          <a:xfrm>
            <a:off x="403598" y="959662"/>
            <a:ext cx="4033816" cy="2515424"/>
            <a:chOff x="399670" y="987574"/>
            <a:chExt cx="4033816" cy="25154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910FA2-0FC0-6AAB-8690-6F27175AE07C}"/>
                </a:ext>
              </a:extLst>
            </p:cNvPr>
            <p:cNvGrpSpPr/>
            <p:nvPr/>
          </p:nvGrpSpPr>
          <p:grpSpPr>
            <a:xfrm>
              <a:off x="827584" y="987574"/>
              <a:ext cx="2680867" cy="2232991"/>
              <a:chOff x="1115616" y="915566"/>
              <a:chExt cx="3240360" cy="2592287"/>
            </a:xfrm>
            <a:effectLst>
              <a:outerShdw blurRad="88900" dist="50800" dir="6000000" algn="c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012F11F-1FEA-847A-25DE-FA4A7FEE7070}"/>
                  </a:ext>
                </a:extLst>
              </p:cNvPr>
              <p:cNvSpPr/>
              <p:nvPr/>
            </p:nvSpPr>
            <p:spPr>
              <a:xfrm>
                <a:off x="1115616" y="915566"/>
                <a:ext cx="3240360" cy="2592287"/>
              </a:xfrm>
              <a:prstGeom prst="roundRect">
                <a:avLst>
                  <a:gd name="adj" fmla="val 431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37" name="Picture 36" descr="A white paper with black letters and numbers&#10;&#10;Description automatically generated">
                <a:extLst>
                  <a:ext uri="{FF2B5EF4-FFF2-40B4-BE49-F238E27FC236}">
                    <a16:creationId xmlns:a16="http://schemas.microsoft.com/office/drawing/2014/main" id="{11FC9A40-D580-4BBD-63DF-1D484B426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1660086"/>
                <a:ext cx="1296144" cy="1627074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8C7C0F-9CB9-27E3-4C53-4B4B0A109998}"/>
                  </a:ext>
                </a:extLst>
              </p:cNvPr>
              <p:cNvGrpSpPr/>
              <p:nvPr/>
            </p:nvGrpSpPr>
            <p:grpSpPr>
              <a:xfrm>
                <a:off x="1835696" y="915566"/>
                <a:ext cx="1793705" cy="602093"/>
                <a:chOff x="1835696" y="915566"/>
                <a:chExt cx="1793705" cy="602093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F7045B8-9937-09AE-BD72-53502D167929}"/>
                    </a:ext>
                  </a:extLst>
                </p:cNvPr>
                <p:cNvSpPr txBox="1"/>
                <p:nvPr/>
              </p:nvSpPr>
              <p:spPr>
                <a:xfrm>
                  <a:off x="1975614" y="915566"/>
                  <a:ext cx="156639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/>
                    <a:t>Binary /Ternary </a:t>
                  </a:r>
                </a:p>
                <a:p>
                  <a:pPr algn="ctr"/>
                  <a:r>
                    <a:rPr lang="en-US" sz="1600" b="1" i="1" dirty="0"/>
                    <a:t>CAM Table</a:t>
                  </a: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61B5193-865E-574A-6AFC-CA56A0D40502}"/>
                    </a:ext>
                  </a:extLst>
                </p:cNvPr>
                <p:cNvSpPr/>
                <p:nvPr/>
              </p:nvSpPr>
              <p:spPr>
                <a:xfrm>
                  <a:off x="1835696" y="1018951"/>
                  <a:ext cx="1793705" cy="498708"/>
                </a:xfrm>
                <a:prstGeom prst="roundRect">
                  <a:avLst>
                    <a:gd name="adj" fmla="val 8269"/>
                  </a:avLst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B73B3F-E838-81A6-F6B7-FE13136AA934}"/>
                </a:ext>
              </a:extLst>
            </p:cNvPr>
            <p:cNvGrpSpPr/>
            <p:nvPr/>
          </p:nvGrpSpPr>
          <p:grpSpPr>
            <a:xfrm>
              <a:off x="1121963" y="2928877"/>
              <a:ext cx="902583" cy="326822"/>
              <a:chOff x="1409995" y="3163578"/>
              <a:chExt cx="1090951" cy="379409"/>
            </a:xfrm>
          </p:grpSpPr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284D73C9-3FD6-3ED1-CD76-0D24CD758218}"/>
                  </a:ext>
                </a:extLst>
              </p:cNvPr>
              <p:cNvSpPr/>
              <p:nvPr/>
            </p:nvSpPr>
            <p:spPr>
              <a:xfrm rot="10800000">
                <a:off x="1409995" y="3170969"/>
                <a:ext cx="216024" cy="360039"/>
              </a:xfrm>
              <a:prstGeom prst="downArrow">
                <a:avLst>
                  <a:gd name="adj1" fmla="val 36345"/>
                  <a:gd name="adj2" fmla="val 67921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49000">
                    <a:schemeClr val="accent5">
                      <a:lumMod val="0"/>
                      <a:lumOff val="100000"/>
                    </a:schemeClr>
                  </a:gs>
                  <a:gs pos="76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2AB5F9FC-146B-34E0-5935-76B8D93D5A10}"/>
                  </a:ext>
                </a:extLst>
              </p:cNvPr>
              <p:cNvSpPr/>
              <p:nvPr/>
            </p:nvSpPr>
            <p:spPr>
              <a:xfrm rot="10800000">
                <a:off x="1700289" y="3163578"/>
                <a:ext cx="216024" cy="360039"/>
              </a:xfrm>
              <a:prstGeom prst="downArrow">
                <a:avLst>
                  <a:gd name="adj1" fmla="val 36345"/>
                  <a:gd name="adj2" fmla="val 67921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49000">
                    <a:schemeClr val="accent5">
                      <a:lumMod val="0"/>
                      <a:lumOff val="100000"/>
                    </a:schemeClr>
                  </a:gs>
                  <a:gs pos="76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Arrow: Down 33">
                <a:extLst>
                  <a:ext uri="{FF2B5EF4-FFF2-40B4-BE49-F238E27FC236}">
                    <a16:creationId xmlns:a16="http://schemas.microsoft.com/office/drawing/2014/main" id="{46A366FB-9B06-3BB6-A9F7-BDEAC041FFF1}"/>
                  </a:ext>
                </a:extLst>
              </p:cNvPr>
              <p:cNvSpPr/>
              <p:nvPr/>
            </p:nvSpPr>
            <p:spPr>
              <a:xfrm rot="10800000">
                <a:off x="1996890" y="3175787"/>
                <a:ext cx="216024" cy="360039"/>
              </a:xfrm>
              <a:prstGeom prst="downArrow">
                <a:avLst>
                  <a:gd name="adj1" fmla="val 36345"/>
                  <a:gd name="adj2" fmla="val 67921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49000">
                    <a:schemeClr val="accent5">
                      <a:lumMod val="0"/>
                      <a:lumOff val="100000"/>
                    </a:schemeClr>
                  </a:gs>
                  <a:gs pos="76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5" name="Arrow: Down 34">
                <a:extLst>
                  <a:ext uri="{FF2B5EF4-FFF2-40B4-BE49-F238E27FC236}">
                    <a16:creationId xmlns:a16="http://schemas.microsoft.com/office/drawing/2014/main" id="{73C5D719-DC74-F180-85B4-0186BCA14B25}"/>
                  </a:ext>
                </a:extLst>
              </p:cNvPr>
              <p:cNvSpPr/>
              <p:nvPr/>
            </p:nvSpPr>
            <p:spPr>
              <a:xfrm rot="10800000">
                <a:off x="2284922" y="3182948"/>
                <a:ext cx="216024" cy="360039"/>
              </a:xfrm>
              <a:prstGeom prst="downArrow">
                <a:avLst>
                  <a:gd name="adj1" fmla="val 36345"/>
                  <a:gd name="adj2" fmla="val 67921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49000">
                    <a:schemeClr val="accent5">
                      <a:lumMod val="0"/>
                      <a:lumOff val="100000"/>
                    </a:schemeClr>
                  </a:gs>
                  <a:gs pos="76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AA5AE8-80AB-6763-4B7E-F85B51115013}"/>
                </a:ext>
              </a:extLst>
            </p:cNvPr>
            <p:cNvSpPr txBox="1"/>
            <p:nvPr/>
          </p:nvSpPr>
          <p:spPr>
            <a:xfrm>
              <a:off x="1073084" y="3164444"/>
              <a:ext cx="935252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 </a:t>
              </a:r>
              <a:r>
                <a:rPr lang="en-US" sz="1600" b="1" i="1" dirty="0"/>
                <a:t>0</a:t>
              </a:r>
              <a:r>
                <a:rPr lang="en-US" sz="1400" b="1" i="1" dirty="0"/>
                <a:t>  </a:t>
              </a:r>
              <a:r>
                <a:rPr lang="en-US" sz="1600" b="1" i="1" dirty="0"/>
                <a:t>1</a:t>
              </a:r>
              <a:r>
                <a:rPr lang="en-US" sz="1400" b="1" i="1" dirty="0"/>
                <a:t>  </a:t>
              </a:r>
              <a:r>
                <a:rPr lang="en-US" sz="1600" b="1" i="1" dirty="0"/>
                <a:t>1</a:t>
              </a:r>
              <a:r>
                <a:rPr lang="en-US" sz="1400" b="1" i="1" dirty="0"/>
                <a:t>  </a:t>
              </a:r>
              <a:r>
                <a:rPr lang="en-US" sz="1600" b="1" i="1" dirty="0"/>
                <a:t>0</a:t>
              </a:r>
              <a:r>
                <a:rPr lang="en-US" sz="1400" b="1" i="1" dirty="0"/>
                <a:t> 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E0E98-4F6F-9E69-7B83-CB1A6665FB41}"/>
                </a:ext>
              </a:extLst>
            </p:cNvPr>
            <p:cNvGrpSpPr/>
            <p:nvPr/>
          </p:nvGrpSpPr>
          <p:grpSpPr>
            <a:xfrm>
              <a:off x="399670" y="2087229"/>
              <a:ext cx="588501" cy="760250"/>
              <a:chOff x="573512" y="2227669"/>
              <a:chExt cx="711321" cy="88257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3BDB176-6C34-003D-46E3-5C2513C3FB5B}"/>
                  </a:ext>
                </a:extLst>
              </p:cNvPr>
              <p:cNvGrpSpPr/>
              <p:nvPr/>
            </p:nvGrpSpPr>
            <p:grpSpPr>
              <a:xfrm rot="16200000">
                <a:off x="336828" y="2464353"/>
                <a:ext cx="882577" cy="409210"/>
                <a:chOff x="6757085" y="2579727"/>
                <a:chExt cx="882577" cy="409210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B4C21331-AC8B-2435-060D-53AD46EEE6F6}"/>
                    </a:ext>
                  </a:extLst>
                </p:cNvPr>
                <p:cNvSpPr/>
                <p:nvPr/>
              </p:nvSpPr>
              <p:spPr>
                <a:xfrm>
                  <a:off x="6757085" y="2603544"/>
                  <a:ext cx="839966" cy="369333"/>
                </a:xfrm>
                <a:prstGeom prst="roundRect">
                  <a:avLst>
                    <a:gd name="adj" fmla="val 1086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9F81C47-CB7D-45AC-276D-93B71B877A97}"/>
                    </a:ext>
                  </a:extLst>
                </p:cNvPr>
                <p:cNvSpPr txBox="1"/>
                <p:nvPr/>
              </p:nvSpPr>
              <p:spPr>
                <a:xfrm>
                  <a:off x="6757086" y="2579727"/>
                  <a:ext cx="882576" cy="409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Match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60286A0-0ED7-1C5B-06BE-484D763BD1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162" y="2668956"/>
                <a:ext cx="30767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BE9EFC-04E5-F69F-D583-D73DE8BEDDD9}"/>
                </a:ext>
              </a:extLst>
            </p:cNvPr>
            <p:cNvGrpSpPr/>
            <p:nvPr/>
          </p:nvGrpSpPr>
          <p:grpSpPr>
            <a:xfrm>
              <a:off x="2053105" y="1734050"/>
              <a:ext cx="869683" cy="1054468"/>
              <a:chOff x="2598029" y="1851670"/>
              <a:chExt cx="893851" cy="122413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7A3BEB1-A2B5-4653-D86B-CB665FA44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029" y="1851670"/>
                <a:ext cx="89385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842703A-3A8D-BEFC-84DA-FD9F44391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029" y="2283717"/>
                <a:ext cx="89385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AEBC55E-6343-A52D-FD25-8030387FF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029" y="2666702"/>
                <a:ext cx="89385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1CC83D7-F391-4551-9FC6-EF122F11B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8029" y="3075806"/>
                <a:ext cx="89385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DA22FA-A54F-29EB-9531-90069800CFE3}"/>
                </a:ext>
              </a:extLst>
            </p:cNvPr>
            <p:cNvSpPr/>
            <p:nvPr/>
          </p:nvSpPr>
          <p:spPr>
            <a:xfrm>
              <a:off x="1005146" y="2326674"/>
              <a:ext cx="1047960" cy="33263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04CA13-6051-9C2E-7187-1FEDFF275B33}"/>
                </a:ext>
              </a:extLst>
            </p:cNvPr>
            <p:cNvGrpSpPr/>
            <p:nvPr/>
          </p:nvGrpSpPr>
          <p:grpSpPr>
            <a:xfrm>
              <a:off x="2270083" y="1414515"/>
              <a:ext cx="369349" cy="1379108"/>
              <a:chOff x="2838823" y="1502251"/>
              <a:chExt cx="446432" cy="160101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CCAF8C-DE64-F3CB-2ABA-DAD87EB23CBB}"/>
                  </a:ext>
                </a:extLst>
              </p:cNvPr>
              <p:cNvSpPr txBox="1"/>
              <p:nvPr/>
            </p:nvSpPr>
            <p:spPr>
              <a:xfrm>
                <a:off x="2838823" y="1502251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00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96598A-80B7-FC15-C8CE-D64AD7150DE3}"/>
                  </a:ext>
                </a:extLst>
              </p:cNvPr>
              <p:cNvSpPr txBox="1"/>
              <p:nvPr/>
            </p:nvSpPr>
            <p:spPr>
              <a:xfrm>
                <a:off x="2855570" y="191944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01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0F4BC-429E-F733-C561-52B7C8538BB7}"/>
                  </a:ext>
                </a:extLst>
              </p:cNvPr>
              <p:cNvSpPr txBox="1"/>
              <p:nvPr/>
            </p:nvSpPr>
            <p:spPr>
              <a:xfrm>
                <a:off x="2852213" y="232581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10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F9F715-55FF-CCFD-B28E-CFC6D595B4C8}"/>
                  </a:ext>
                </a:extLst>
              </p:cNvPr>
              <p:cNvSpPr txBox="1"/>
              <p:nvPr/>
            </p:nvSpPr>
            <p:spPr>
              <a:xfrm>
                <a:off x="2866551" y="273393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/>
                  <a:t>11</a:t>
                </a:r>
              </a:p>
            </p:txBody>
          </p:sp>
        </p:grp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922DF34A-B050-6760-9CBC-08E360879CFD}"/>
                </a:ext>
              </a:extLst>
            </p:cNvPr>
            <p:cNvSpPr/>
            <p:nvPr/>
          </p:nvSpPr>
          <p:spPr>
            <a:xfrm rot="16200000">
              <a:off x="3360805" y="1967319"/>
              <a:ext cx="372983" cy="585662"/>
            </a:xfrm>
            <a:prstGeom prst="downArrow">
              <a:avLst>
                <a:gd name="adj1" fmla="val 36345"/>
                <a:gd name="adj2" fmla="val 67921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49000">
                  <a:schemeClr val="accent5">
                    <a:lumMod val="0"/>
                    <a:lumOff val="100000"/>
                  </a:schemeClr>
                </a:gs>
                <a:gs pos="76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C3AEC3-A71D-9A41-D3F0-B545B36A5D1B}"/>
                </a:ext>
              </a:extLst>
            </p:cNvPr>
            <p:cNvGrpSpPr/>
            <p:nvPr/>
          </p:nvGrpSpPr>
          <p:grpSpPr>
            <a:xfrm>
              <a:off x="2860379" y="1642402"/>
              <a:ext cx="584775" cy="1276468"/>
              <a:chOff x="3470757" y="1724302"/>
              <a:chExt cx="706817" cy="148185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9C7BDC7-1E8E-11AE-A418-D62F08F75BBD}"/>
                  </a:ext>
                </a:extLst>
              </p:cNvPr>
              <p:cNvSpPr/>
              <p:nvPr/>
            </p:nvSpPr>
            <p:spPr>
              <a:xfrm rot="16200000">
                <a:off x="3072713" y="2143469"/>
                <a:ext cx="1481856" cy="643521"/>
              </a:xfrm>
              <a:prstGeom prst="roundRect">
                <a:avLst>
                  <a:gd name="adj" fmla="val 1086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0C826B-E5A8-0E89-2765-55791EF87C65}"/>
                  </a:ext>
                </a:extLst>
              </p:cNvPr>
              <p:cNvSpPr txBox="1"/>
              <p:nvPr/>
            </p:nvSpPr>
            <p:spPr>
              <a:xfrm rot="16200000">
                <a:off x="3191557" y="2148540"/>
                <a:ext cx="1265218" cy="70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Encoder</a:t>
                </a:r>
              </a:p>
              <a:p>
                <a:pPr algn="ctr"/>
                <a:r>
                  <a:rPr lang="en-US" sz="1600" b="1" dirty="0"/>
                  <a:t>Unit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188B357-DD48-0713-8D32-92099C5C4504}"/>
                </a:ext>
              </a:extLst>
            </p:cNvPr>
            <p:cNvGrpSpPr/>
            <p:nvPr/>
          </p:nvGrpSpPr>
          <p:grpSpPr>
            <a:xfrm>
              <a:off x="3848711" y="1667512"/>
              <a:ext cx="584775" cy="1294337"/>
              <a:chOff x="5612375" y="2309474"/>
              <a:chExt cx="706817" cy="15026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7D2BE4D-DD16-C31A-C94E-0AF53952BBBA}"/>
                  </a:ext>
                </a:extLst>
              </p:cNvPr>
              <p:cNvSpPr/>
              <p:nvPr/>
            </p:nvSpPr>
            <p:spPr>
              <a:xfrm rot="16200000">
                <a:off x="5320994" y="2713851"/>
                <a:ext cx="1289580" cy="643521"/>
              </a:xfrm>
              <a:prstGeom prst="roundRect">
                <a:avLst>
                  <a:gd name="adj" fmla="val 110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0783AC-77F8-64BA-3418-5740BE71C944}"/>
                  </a:ext>
                </a:extLst>
              </p:cNvPr>
              <p:cNvSpPr txBox="1"/>
              <p:nvPr/>
            </p:nvSpPr>
            <p:spPr>
              <a:xfrm rot="16200000">
                <a:off x="5214484" y="2707365"/>
                <a:ext cx="1502600" cy="70681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Match </a:t>
                </a:r>
              </a:p>
              <a:p>
                <a:pPr algn="ctr"/>
                <a:r>
                  <a:rPr lang="en-US" sz="1600" b="1" dirty="0"/>
                  <a:t>Address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E1ECDA-069F-1510-770F-F3F143B0EC69}"/>
              </a:ext>
            </a:extLst>
          </p:cNvPr>
          <p:cNvGrpSpPr/>
          <p:nvPr/>
        </p:nvGrpSpPr>
        <p:grpSpPr>
          <a:xfrm>
            <a:off x="475605" y="2250679"/>
            <a:ext cx="3952379" cy="2512840"/>
            <a:chOff x="475605" y="2176577"/>
            <a:chExt cx="3952379" cy="251284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C795CF6-8397-EBBB-56F0-52B90385B490}"/>
                </a:ext>
              </a:extLst>
            </p:cNvPr>
            <p:cNvSpPr txBox="1"/>
            <p:nvPr/>
          </p:nvSpPr>
          <p:spPr>
            <a:xfrm>
              <a:off x="1582009" y="2176577"/>
              <a:ext cx="2629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/>
                <a:t>4</a:t>
              </a:r>
              <a:r>
                <a:rPr lang="el-GR" sz="14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US" sz="1400" b="1" u="sng" dirty="0"/>
                <a:t>9 WDM Ternary CAM Crossbar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EB4AB35-C6FB-1A3F-C09C-BF64C641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05" y="2355726"/>
              <a:ext cx="3952379" cy="2333691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1511124-2D55-75E5-9C2A-E5808AF98882}"/>
              </a:ext>
            </a:extLst>
          </p:cNvPr>
          <p:cNvGrpSpPr/>
          <p:nvPr/>
        </p:nvGrpSpPr>
        <p:grpSpPr>
          <a:xfrm>
            <a:off x="3190567" y="942848"/>
            <a:ext cx="288862" cy="980830"/>
            <a:chOff x="545511" y="2123852"/>
            <a:chExt cx="288862" cy="980830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CB40A82-5B19-8528-550D-122FFAF0BC53}"/>
                </a:ext>
              </a:extLst>
            </p:cNvPr>
            <p:cNvSpPr txBox="1"/>
            <p:nvPr/>
          </p:nvSpPr>
          <p:spPr>
            <a:xfrm>
              <a:off x="545511" y="21238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0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D04947B-652E-FD80-58D4-C86BCE78AE52}"/>
                </a:ext>
              </a:extLst>
            </p:cNvPr>
            <p:cNvSpPr txBox="1"/>
            <p:nvPr/>
          </p:nvSpPr>
          <p:spPr>
            <a:xfrm>
              <a:off x="545511" y="276612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1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574AF5-60E5-9A28-9C4C-AB8EE7D76C0F}"/>
              </a:ext>
            </a:extLst>
          </p:cNvPr>
          <p:cNvSpPr/>
          <p:nvPr/>
        </p:nvSpPr>
        <p:spPr>
          <a:xfrm>
            <a:off x="3347864" y="608839"/>
            <a:ext cx="833145" cy="234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S.B. “0”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E2B1D22-2398-49C8-290E-CE82AA961B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54"/>
          <a:stretch>
            <a:fillRect/>
          </a:stretch>
        </p:blipFill>
        <p:spPr>
          <a:xfrm>
            <a:off x="3305245" y="960768"/>
            <a:ext cx="1368151" cy="125094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B62D694-37AD-54AE-7564-22459AF75FD6}"/>
              </a:ext>
            </a:extLst>
          </p:cNvPr>
          <p:cNvGrpSpPr/>
          <p:nvPr/>
        </p:nvGrpSpPr>
        <p:grpSpPr>
          <a:xfrm>
            <a:off x="2699792" y="895339"/>
            <a:ext cx="630985" cy="1119023"/>
            <a:chOff x="3059832" y="895339"/>
            <a:chExt cx="630985" cy="111902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D9826FA-5918-CCFD-8189-89D23159F620}"/>
                </a:ext>
              </a:extLst>
            </p:cNvPr>
            <p:cNvGrpSpPr/>
            <p:nvPr/>
          </p:nvGrpSpPr>
          <p:grpSpPr>
            <a:xfrm>
              <a:off x="3264935" y="919554"/>
              <a:ext cx="425882" cy="1094808"/>
              <a:chOff x="4506158" y="627534"/>
              <a:chExt cx="425882" cy="1094808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C53C7C0-60A5-D454-803F-B66A338E11C4}"/>
                  </a:ext>
                </a:extLst>
              </p:cNvPr>
              <p:cNvSpPr txBox="1"/>
              <p:nvPr/>
            </p:nvSpPr>
            <p:spPr>
              <a:xfrm>
                <a:off x="4506158" y="627534"/>
                <a:ext cx="4203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Bit</a:t>
                </a:r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6872E12-5CCE-A1F3-BD30-8F7082853F2C}"/>
                  </a:ext>
                </a:extLst>
              </p:cNvPr>
              <p:cNvGrpSpPr/>
              <p:nvPr/>
            </p:nvGrpSpPr>
            <p:grpSpPr>
              <a:xfrm>
                <a:off x="4511732" y="1047216"/>
                <a:ext cx="420308" cy="567273"/>
                <a:chOff x="332205" y="1200935"/>
                <a:chExt cx="420308" cy="567273"/>
              </a:xfrm>
            </p:grpSpPr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75151DDE-6B8C-F515-5EBA-8CA7CBD4B22B}"/>
                    </a:ext>
                  </a:extLst>
                </p:cNvPr>
                <p:cNvSpPr txBox="1"/>
                <p:nvPr/>
              </p:nvSpPr>
              <p:spPr>
                <a:xfrm>
                  <a:off x="332205" y="1429654"/>
                  <a:ext cx="4203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Bit</a:t>
                  </a: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9A8BA4F9-15FB-8243-984F-96F77CC9C997}"/>
                    </a:ext>
                  </a:extLst>
                </p:cNvPr>
                <p:cNvSpPr txBox="1"/>
                <p:nvPr/>
              </p:nvSpPr>
              <p:spPr>
                <a:xfrm>
                  <a:off x="344433" y="1200935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__</a:t>
                  </a:r>
                </a:p>
              </p:txBody>
            </p:sp>
          </p:grpSp>
          <p:pic>
            <p:nvPicPr>
              <p:cNvPr id="103" name="Picture 102" descr="A black and white image of a black background&#10;&#10;Description automatically generated">
                <a:extLst>
                  <a:ext uri="{FF2B5EF4-FFF2-40B4-BE49-F238E27FC236}">
                    <a16:creationId xmlns:a16="http://schemas.microsoft.com/office/drawing/2014/main" id="{E5E10EE6-3560-AEE2-6132-E6D96A00B5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96" r="80272"/>
              <a:stretch/>
            </p:blipFill>
            <p:spPr>
              <a:xfrm>
                <a:off x="4610361" y="834643"/>
                <a:ext cx="297339" cy="887699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16F2F1A-7B5E-620A-01ED-232E9DDCF423}"/>
                </a:ext>
              </a:extLst>
            </p:cNvPr>
            <p:cNvSpPr txBox="1"/>
            <p:nvPr/>
          </p:nvSpPr>
          <p:spPr>
            <a:xfrm>
              <a:off x="3065153" y="89533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8DD3"/>
                  </a:solidFill>
                </a:rPr>
                <a:t>λ</a:t>
              </a:r>
              <a:r>
                <a:rPr lang="en-US" b="1" baseline="-25000" dirty="0">
                  <a:solidFill>
                    <a:srgbClr val="008DD3"/>
                  </a:solidFill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F18AC5-6BAB-ED11-6285-BA2FF1163008}"/>
                </a:ext>
              </a:extLst>
            </p:cNvPr>
            <p:cNvSpPr txBox="1"/>
            <p:nvPr/>
          </p:nvSpPr>
          <p:spPr>
            <a:xfrm>
              <a:off x="3059832" y="1550293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B050"/>
                  </a:solidFill>
                </a:rPr>
                <a:t>λ</a:t>
              </a:r>
              <a:r>
                <a:rPr lang="en-US" b="1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8FF52E79-AAB2-173F-24BC-EF3EEE23244B}"/>
              </a:ext>
            </a:extLst>
          </p:cNvPr>
          <p:cNvSpPr txBox="1"/>
          <p:nvPr/>
        </p:nvSpPr>
        <p:spPr>
          <a:xfrm>
            <a:off x="4117579" y="1153135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‘</a:t>
            </a:r>
            <a:r>
              <a:rPr lang="en-GB" sz="1600" b="1" i="1" dirty="0">
                <a:solidFill>
                  <a:srgbClr val="0070C0"/>
                </a:solidFill>
              </a:rPr>
              <a:t>0’ at </a:t>
            </a:r>
            <a:r>
              <a:rPr lang="el-GR" sz="1600" b="1" i="1" dirty="0">
                <a:solidFill>
                  <a:srgbClr val="0070C0"/>
                </a:solidFill>
              </a:rPr>
              <a:t>λ</a:t>
            </a:r>
            <a:r>
              <a:rPr lang="en-US" sz="1600" b="1" i="1" baseline="-25000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D84F3E-E45A-2615-A761-1E3E34A4C412}"/>
              </a:ext>
            </a:extLst>
          </p:cNvPr>
          <p:cNvGrpSpPr/>
          <p:nvPr/>
        </p:nvGrpSpPr>
        <p:grpSpPr>
          <a:xfrm>
            <a:off x="4932040" y="608839"/>
            <a:ext cx="2212575" cy="1601765"/>
            <a:chOff x="5076056" y="608839"/>
            <a:chExt cx="2212575" cy="160176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7C43846-1F2B-265D-7EC0-DB74920FAC88}"/>
                </a:ext>
              </a:extLst>
            </p:cNvPr>
            <p:cNvSpPr/>
            <p:nvPr/>
          </p:nvSpPr>
          <p:spPr>
            <a:xfrm>
              <a:off x="5652120" y="608839"/>
              <a:ext cx="833145" cy="2347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S.B. “1”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E9B9832-5857-1548-DBDD-86677E17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4" r="33791"/>
            <a:stretch>
              <a:fillRect/>
            </a:stretch>
          </p:blipFill>
          <p:spPr>
            <a:xfrm>
              <a:off x="5555547" y="959662"/>
              <a:ext cx="1474063" cy="1250942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CF6901E-7586-9609-C828-A6864BAB7F9F}"/>
                </a:ext>
              </a:extLst>
            </p:cNvPr>
            <p:cNvGrpSpPr/>
            <p:nvPr/>
          </p:nvGrpSpPr>
          <p:grpSpPr>
            <a:xfrm>
              <a:off x="5281159" y="915248"/>
              <a:ext cx="425882" cy="1094808"/>
              <a:chOff x="4506158" y="627534"/>
              <a:chExt cx="425882" cy="109480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A6F9924-15DE-41D6-BDC3-3814748C3E49}"/>
                  </a:ext>
                </a:extLst>
              </p:cNvPr>
              <p:cNvSpPr txBox="1"/>
              <p:nvPr/>
            </p:nvSpPr>
            <p:spPr>
              <a:xfrm>
                <a:off x="4506158" y="627534"/>
                <a:ext cx="4203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Bit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67EA37E-32F6-CDB1-FFE0-8DE8BC8B0B91}"/>
                  </a:ext>
                </a:extLst>
              </p:cNvPr>
              <p:cNvGrpSpPr/>
              <p:nvPr/>
            </p:nvGrpSpPr>
            <p:grpSpPr>
              <a:xfrm>
                <a:off x="4511732" y="1047216"/>
                <a:ext cx="420308" cy="567273"/>
                <a:chOff x="332205" y="1200935"/>
                <a:chExt cx="420308" cy="567273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A7AD43F-C040-A8CC-92BD-8BAF10CCCD8D}"/>
                    </a:ext>
                  </a:extLst>
                </p:cNvPr>
                <p:cNvSpPr txBox="1"/>
                <p:nvPr/>
              </p:nvSpPr>
              <p:spPr>
                <a:xfrm>
                  <a:off x="332205" y="1429654"/>
                  <a:ext cx="4203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Bit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5737E47-5B37-95C0-FC92-408BCA423640}"/>
                    </a:ext>
                  </a:extLst>
                </p:cNvPr>
                <p:cNvSpPr txBox="1"/>
                <p:nvPr/>
              </p:nvSpPr>
              <p:spPr>
                <a:xfrm>
                  <a:off x="344433" y="1200935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__</a:t>
                  </a:r>
                </a:p>
              </p:txBody>
            </p:sp>
          </p:grpSp>
          <p:pic>
            <p:nvPicPr>
              <p:cNvPr id="82" name="Picture 81" descr="A black and white image of a black background&#10;&#10;Description automatically generated">
                <a:extLst>
                  <a:ext uri="{FF2B5EF4-FFF2-40B4-BE49-F238E27FC236}">
                    <a16:creationId xmlns:a16="http://schemas.microsoft.com/office/drawing/2014/main" id="{ECEEFBFB-F96C-86CC-A231-9C18B7795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96" r="80272"/>
              <a:stretch/>
            </p:blipFill>
            <p:spPr>
              <a:xfrm>
                <a:off x="4610361" y="834643"/>
                <a:ext cx="297339" cy="887699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F0642F6-6969-085B-9BF5-2D44C279CFC0}"/>
                </a:ext>
              </a:extLst>
            </p:cNvPr>
            <p:cNvGrpSpPr/>
            <p:nvPr/>
          </p:nvGrpSpPr>
          <p:grpSpPr>
            <a:xfrm>
              <a:off x="5566831" y="938542"/>
              <a:ext cx="288862" cy="980830"/>
              <a:chOff x="545511" y="2123852"/>
              <a:chExt cx="288862" cy="98083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44FFFCF-10BF-6339-B88B-B6F4312FEABF}"/>
                  </a:ext>
                </a:extLst>
              </p:cNvPr>
              <p:cNvSpPr txBox="1"/>
              <p:nvPr/>
            </p:nvSpPr>
            <p:spPr>
              <a:xfrm>
                <a:off x="545511" y="212385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3F840FA-C061-F3E1-F98F-3CC23870452C}"/>
                  </a:ext>
                </a:extLst>
              </p:cNvPr>
              <p:cNvSpPr txBox="1"/>
              <p:nvPr/>
            </p:nvSpPr>
            <p:spPr>
              <a:xfrm>
                <a:off x="545511" y="2766128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/>
                  <a:t>0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781D97-8918-43B9-46CA-82F16319586A}"/>
                </a:ext>
              </a:extLst>
            </p:cNvPr>
            <p:cNvSpPr txBox="1"/>
            <p:nvPr/>
          </p:nvSpPr>
          <p:spPr>
            <a:xfrm>
              <a:off x="5081377" y="891033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8DD3"/>
                  </a:solidFill>
                </a:rPr>
                <a:t>λ</a:t>
              </a:r>
              <a:r>
                <a:rPr lang="en-US" b="1" baseline="-25000" dirty="0">
                  <a:solidFill>
                    <a:srgbClr val="008DD3"/>
                  </a:solidFill>
                </a:rPr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D2FBE8F-FD66-ACA5-033D-55233710D0AF}"/>
                </a:ext>
              </a:extLst>
            </p:cNvPr>
            <p:cNvSpPr txBox="1"/>
            <p:nvPr/>
          </p:nvSpPr>
          <p:spPr>
            <a:xfrm>
              <a:off x="5076056" y="1545987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B050"/>
                  </a:solidFill>
                </a:rPr>
                <a:t>λ</a:t>
              </a:r>
              <a:r>
                <a:rPr lang="en-US" b="1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985491-06FC-CC73-1C28-1EE4FB1323C9}"/>
                </a:ext>
              </a:extLst>
            </p:cNvPr>
            <p:cNvSpPr txBox="1"/>
            <p:nvPr/>
          </p:nvSpPr>
          <p:spPr>
            <a:xfrm>
              <a:off x="6453146" y="1195457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solidFill>
                    <a:srgbClr val="00B050"/>
                  </a:solidFill>
                </a:rPr>
                <a:t>‘</a:t>
              </a:r>
              <a:r>
                <a:rPr lang="en-GB" sz="1600" b="1" i="1" dirty="0">
                  <a:solidFill>
                    <a:srgbClr val="00B050"/>
                  </a:solidFill>
                </a:rPr>
                <a:t>0’ at </a:t>
              </a:r>
              <a:r>
                <a:rPr lang="el-GR" sz="1600" b="1" i="1" dirty="0">
                  <a:solidFill>
                    <a:srgbClr val="00B050"/>
                  </a:solidFill>
                </a:rPr>
                <a:t>λ</a:t>
              </a:r>
              <a:r>
                <a:rPr lang="en-US" sz="1600" b="1" i="1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1A779F2F-D3B6-D8BF-3E66-BB61D9A960DC}"/>
              </a:ext>
            </a:extLst>
          </p:cNvPr>
          <p:cNvSpPr/>
          <p:nvPr/>
        </p:nvSpPr>
        <p:spPr>
          <a:xfrm flipV="1">
            <a:off x="2713647" y="555524"/>
            <a:ext cx="6322849" cy="1683151"/>
          </a:xfrm>
          <a:prstGeom prst="roundRect">
            <a:avLst>
              <a:gd name="adj" fmla="val 450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FCAA6410-C8DC-7A7F-B473-694329B62D0C}"/>
              </a:ext>
            </a:extLst>
          </p:cNvPr>
          <p:cNvSpPr/>
          <p:nvPr/>
        </p:nvSpPr>
        <p:spPr>
          <a:xfrm flipV="1">
            <a:off x="1429200" y="2660400"/>
            <a:ext cx="715061" cy="704917"/>
          </a:xfrm>
          <a:prstGeom prst="roundRect">
            <a:avLst>
              <a:gd name="adj" fmla="val 5924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Ορθογώνιο 89">
            <a:extLst>
              <a:ext uri="{FF2B5EF4-FFF2-40B4-BE49-F238E27FC236}">
                <a16:creationId xmlns:a16="http://schemas.microsoft.com/office/drawing/2014/main" id="{DF4D780A-9AE5-FD80-8844-7554BA5690A8}"/>
              </a:ext>
            </a:extLst>
          </p:cNvPr>
          <p:cNvSpPr/>
          <p:nvPr/>
        </p:nvSpPr>
        <p:spPr>
          <a:xfrm>
            <a:off x="5029099" y="2664894"/>
            <a:ext cx="3503341" cy="17928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schemeClr val="tx1"/>
                </a:solidFill>
              </a:rPr>
              <a:t>WDM encoded search bit information</a:t>
            </a:r>
          </a:p>
          <a:p>
            <a:pPr>
              <a:buSzPct val="130000"/>
            </a:pPr>
            <a:endParaRPr lang="en-US" sz="1600" i="1" dirty="0">
              <a:solidFill>
                <a:schemeClr val="tx1"/>
              </a:solidFill>
            </a:endParaRPr>
          </a:p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schemeClr val="tx1"/>
                </a:solidFill>
              </a:rPr>
              <a:t>Up to 9 different 2-bit stored words, utilizing a total of 36 MZI cells 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627C4D-6D2D-078E-7AD8-ACB3D76520E7}"/>
              </a:ext>
            </a:extLst>
          </p:cNvPr>
          <p:cNvGrpSpPr/>
          <p:nvPr/>
        </p:nvGrpSpPr>
        <p:grpSpPr>
          <a:xfrm>
            <a:off x="7066937" y="608838"/>
            <a:ext cx="1897551" cy="1601766"/>
            <a:chOff x="7072230" y="608838"/>
            <a:chExt cx="1897551" cy="160176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AEC3B29-F581-6C51-D3D5-925293DFEA35}"/>
                </a:ext>
              </a:extLst>
            </p:cNvPr>
            <p:cNvSpPr/>
            <p:nvPr/>
          </p:nvSpPr>
          <p:spPr>
            <a:xfrm>
              <a:off x="7596336" y="608838"/>
              <a:ext cx="854389" cy="2347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S.B. “X”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7D99CB2-0CA0-AF99-099E-B76452E2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4"/>
            <a:stretch>
              <a:fillRect/>
            </a:stretch>
          </p:blipFill>
          <p:spPr>
            <a:xfrm>
              <a:off x="7559200" y="959662"/>
              <a:ext cx="1368151" cy="1250942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87C1204-005D-8103-436A-554B3F5F1FFE}"/>
                </a:ext>
              </a:extLst>
            </p:cNvPr>
            <p:cNvGrpSpPr/>
            <p:nvPr/>
          </p:nvGrpSpPr>
          <p:grpSpPr>
            <a:xfrm>
              <a:off x="7277333" y="925293"/>
              <a:ext cx="425882" cy="1094808"/>
              <a:chOff x="4506158" y="627534"/>
              <a:chExt cx="425882" cy="1094808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AAA63D2-0E6F-4DDA-286C-C0545C6FB237}"/>
                  </a:ext>
                </a:extLst>
              </p:cNvPr>
              <p:cNvSpPr txBox="1"/>
              <p:nvPr/>
            </p:nvSpPr>
            <p:spPr>
              <a:xfrm>
                <a:off x="4506158" y="627534"/>
                <a:ext cx="4203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Bit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20C1E6E-59F1-7C62-063A-3EE3B4A392DF}"/>
                  </a:ext>
                </a:extLst>
              </p:cNvPr>
              <p:cNvGrpSpPr/>
              <p:nvPr/>
            </p:nvGrpSpPr>
            <p:grpSpPr>
              <a:xfrm>
                <a:off x="4511732" y="1047216"/>
                <a:ext cx="420308" cy="567273"/>
                <a:chOff x="332205" y="1200935"/>
                <a:chExt cx="420308" cy="567273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39AB831-142F-0CA5-0A41-F32DB73A939D}"/>
                    </a:ext>
                  </a:extLst>
                </p:cNvPr>
                <p:cNvSpPr txBox="1"/>
                <p:nvPr/>
              </p:nvSpPr>
              <p:spPr>
                <a:xfrm>
                  <a:off x="332205" y="1429654"/>
                  <a:ext cx="4203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Bit</a:t>
                  </a: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1C5E97E-882E-4C8F-1691-3F111285B4F7}"/>
                    </a:ext>
                  </a:extLst>
                </p:cNvPr>
                <p:cNvSpPr txBox="1"/>
                <p:nvPr/>
              </p:nvSpPr>
              <p:spPr>
                <a:xfrm>
                  <a:off x="344433" y="1200935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__</a:t>
                  </a:r>
                </a:p>
              </p:txBody>
            </p:sp>
          </p:grpSp>
          <p:pic>
            <p:nvPicPr>
              <p:cNvPr id="96" name="Picture 95" descr="A black and white image of a black background&#10;&#10;Description automatically generated">
                <a:extLst>
                  <a:ext uri="{FF2B5EF4-FFF2-40B4-BE49-F238E27FC236}">
                    <a16:creationId xmlns:a16="http://schemas.microsoft.com/office/drawing/2014/main" id="{CBFC8A4C-1703-6F42-C145-FCF1ADAF10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96" r="80272"/>
              <a:stretch/>
            </p:blipFill>
            <p:spPr>
              <a:xfrm>
                <a:off x="4610361" y="834643"/>
                <a:ext cx="297339" cy="887699"/>
              </a:xfrm>
              <a:prstGeom prst="rect">
                <a:avLst/>
              </a:prstGeom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1986869-6966-502C-4194-AED7DDF7E18E}"/>
                </a:ext>
              </a:extLst>
            </p:cNvPr>
            <p:cNvGrpSpPr/>
            <p:nvPr/>
          </p:nvGrpSpPr>
          <p:grpSpPr>
            <a:xfrm>
              <a:off x="7525552" y="804348"/>
              <a:ext cx="445956" cy="950053"/>
              <a:chOff x="545511" y="2123852"/>
              <a:chExt cx="445956" cy="950053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CCAF61DD-AB64-16CD-16EB-C895EB4EBC62}"/>
                  </a:ext>
                </a:extLst>
              </p:cNvPr>
              <p:cNvSpPr txBox="1"/>
              <p:nvPr/>
            </p:nvSpPr>
            <p:spPr>
              <a:xfrm>
                <a:off x="545511" y="2123852"/>
                <a:ext cx="445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1/0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DE063F-D188-41D6-822C-F2E6F2927678}"/>
                  </a:ext>
                </a:extLst>
              </p:cNvPr>
              <p:cNvSpPr txBox="1"/>
              <p:nvPr/>
            </p:nvSpPr>
            <p:spPr>
              <a:xfrm>
                <a:off x="545511" y="2766128"/>
                <a:ext cx="445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0/1</a:t>
                </a:r>
              </a:p>
            </p:txBody>
          </p: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64A9F0E-26F8-978F-B814-6BAF013E635E}"/>
                </a:ext>
              </a:extLst>
            </p:cNvPr>
            <p:cNvSpPr txBox="1"/>
            <p:nvPr/>
          </p:nvSpPr>
          <p:spPr>
            <a:xfrm>
              <a:off x="7077551" y="90107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8DD3"/>
                  </a:solidFill>
                </a:rPr>
                <a:t>λ</a:t>
              </a:r>
              <a:r>
                <a:rPr lang="en-US" b="1" baseline="-25000" dirty="0">
                  <a:solidFill>
                    <a:srgbClr val="008DD3"/>
                  </a:solidFill>
                </a:rPr>
                <a:t>1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7F3E4D3-D8A3-0512-B149-A998F4EF40E8}"/>
                </a:ext>
              </a:extLst>
            </p:cNvPr>
            <p:cNvSpPr txBox="1"/>
            <p:nvPr/>
          </p:nvSpPr>
          <p:spPr>
            <a:xfrm>
              <a:off x="7072230" y="1556032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B050"/>
                  </a:solidFill>
                </a:rPr>
                <a:t>λ</a:t>
              </a:r>
              <a:r>
                <a:rPr lang="en-US" b="1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A4A22C1-C5C2-D92E-91E2-7A6B3C5AB692}"/>
                </a:ext>
              </a:extLst>
            </p:cNvPr>
            <p:cNvSpPr txBox="1"/>
            <p:nvPr/>
          </p:nvSpPr>
          <p:spPr>
            <a:xfrm>
              <a:off x="8693986" y="1138596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9B2D35-FCA9-96E4-61E6-87B1B29C0DB0}"/>
                </a:ext>
              </a:extLst>
            </p:cNvPr>
            <p:cNvSpPr txBox="1"/>
            <p:nvPr/>
          </p:nvSpPr>
          <p:spPr>
            <a:xfrm>
              <a:off x="8575121" y="1193146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‘</a:t>
              </a:r>
              <a:r>
                <a:rPr lang="en-GB" sz="1600" b="1" i="1" dirty="0"/>
                <a:t>0’</a:t>
              </a:r>
              <a:endParaRPr lang="en-US" sz="1600" b="1" i="1" baseline="-25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491B33-483C-8D0E-8F2B-3F45CBA9285C}"/>
              </a:ext>
            </a:extLst>
          </p:cNvPr>
          <p:cNvGrpSpPr/>
          <p:nvPr/>
        </p:nvGrpSpPr>
        <p:grpSpPr>
          <a:xfrm>
            <a:off x="4113925" y="2006414"/>
            <a:ext cx="973971" cy="560556"/>
            <a:chOff x="4457749" y="2006414"/>
            <a:chExt cx="973971" cy="56055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B8C677-8700-2399-B836-7F2A4841956B}"/>
                </a:ext>
              </a:extLst>
            </p:cNvPr>
            <p:cNvCxnSpPr>
              <a:cxnSpLocks/>
            </p:cNvCxnSpPr>
            <p:nvPr/>
          </p:nvCxnSpPr>
          <p:spPr>
            <a:xfrm>
              <a:off x="4457749" y="2006414"/>
              <a:ext cx="209685" cy="1535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3F65AF-D122-7690-D314-2121C1838E2E}"/>
                </a:ext>
              </a:extLst>
            </p:cNvPr>
            <p:cNvSpPr txBox="1"/>
            <p:nvPr/>
          </p:nvSpPr>
          <p:spPr>
            <a:xfrm>
              <a:off x="4555647" y="2105305"/>
              <a:ext cx="876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i="1" dirty="0"/>
                <a:t>Symmetric </a:t>
              </a:r>
            </a:p>
            <a:p>
              <a:pPr algn="ctr"/>
              <a:r>
                <a:rPr lang="en-GB" sz="1200" i="1" dirty="0"/>
                <a:t>MZI</a:t>
              </a:r>
              <a:endParaRPr lang="el-GR" sz="1200" i="1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1EEF66-4C15-5EB0-F43B-8FD7638236A5}"/>
              </a:ext>
            </a:extLst>
          </p:cNvPr>
          <p:cNvGrpSpPr/>
          <p:nvPr/>
        </p:nvGrpSpPr>
        <p:grpSpPr>
          <a:xfrm>
            <a:off x="339738" y="2139702"/>
            <a:ext cx="1321196" cy="1368924"/>
            <a:chOff x="339738" y="2139702"/>
            <a:chExt cx="1321196" cy="136892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76A675-5EF8-4440-5403-84D3487D2BF7}"/>
                </a:ext>
              </a:extLst>
            </p:cNvPr>
            <p:cNvSpPr/>
            <p:nvPr/>
          </p:nvSpPr>
          <p:spPr>
            <a:xfrm flipV="1">
              <a:off x="718525" y="2455108"/>
              <a:ext cx="539540" cy="1053518"/>
            </a:xfrm>
            <a:prstGeom prst="roundRect">
              <a:avLst>
                <a:gd name="adj" fmla="val 5924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6EA9B6-0BB1-6AB5-5955-824BC962935D}"/>
                </a:ext>
              </a:extLst>
            </p:cNvPr>
            <p:cNvSpPr txBox="1"/>
            <p:nvPr/>
          </p:nvSpPr>
          <p:spPr>
            <a:xfrm>
              <a:off x="339738" y="2139702"/>
              <a:ext cx="132119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chemeClr val="accent6">
                      <a:lumMod val="75000"/>
                    </a:schemeClr>
                  </a:solidFill>
                </a:rPr>
                <a:t>Search Signals</a:t>
              </a:r>
              <a:endParaRPr lang="en-US" sz="1500" b="1" i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34EA31C-2672-5914-91C2-A47CD74FEB68}"/>
              </a:ext>
            </a:extLst>
          </p:cNvPr>
          <p:cNvGrpSpPr/>
          <p:nvPr/>
        </p:nvGrpSpPr>
        <p:grpSpPr>
          <a:xfrm>
            <a:off x="1188000" y="2534342"/>
            <a:ext cx="284394" cy="1923365"/>
            <a:chOff x="1188000" y="2460240"/>
            <a:chExt cx="284394" cy="1923365"/>
          </a:xfrm>
        </p:grpSpPr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E6D8E2B2-EFFC-CB0F-75E3-AB887D11B63A}"/>
                </a:ext>
              </a:extLst>
            </p:cNvPr>
            <p:cNvSpPr/>
            <p:nvPr/>
          </p:nvSpPr>
          <p:spPr>
            <a:xfrm>
              <a:off x="1193308" y="2460240"/>
              <a:ext cx="266394" cy="153605"/>
            </a:xfrm>
            <a:prstGeom prst="rightArrow">
              <a:avLst/>
            </a:prstGeom>
            <a:solidFill>
              <a:srgbClr val="008D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5E3F4475-FDFA-D65D-099F-20B9CEA5F9D5}"/>
                </a:ext>
              </a:extLst>
            </p:cNvPr>
            <p:cNvSpPr/>
            <p:nvPr/>
          </p:nvSpPr>
          <p:spPr>
            <a:xfrm>
              <a:off x="1206000" y="3240000"/>
              <a:ext cx="266394" cy="153605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E395DD17-0DEC-548A-D700-DEE404C031EF}"/>
                </a:ext>
              </a:extLst>
            </p:cNvPr>
            <p:cNvSpPr/>
            <p:nvPr/>
          </p:nvSpPr>
          <p:spPr>
            <a:xfrm>
              <a:off x="1193308" y="3456000"/>
              <a:ext cx="266394" cy="1536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C4A55E88-BA7B-B581-A246-889CA54CB69D}"/>
                </a:ext>
              </a:extLst>
            </p:cNvPr>
            <p:cNvSpPr/>
            <p:nvPr/>
          </p:nvSpPr>
          <p:spPr>
            <a:xfrm>
              <a:off x="1188000" y="4230000"/>
              <a:ext cx="266394" cy="153605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C33F186-757E-7BD6-E23D-EC24026FB87B}"/>
              </a:ext>
            </a:extLst>
          </p:cNvPr>
          <p:cNvGrpSpPr/>
          <p:nvPr/>
        </p:nvGrpSpPr>
        <p:grpSpPr>
          <a:xfrm>
            <a:off x="1092803" y="2160000"/>
            <a:ext cx="382853" cy="2151328"/>
            <a:chOff x="1119745" y="2085898"/>
            <a:chExt cx="382853" cy="215132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49B6E4A-CD57-8CEC-5FC6-6EBEB9DD0BF2}"/>
                </a:ext>
              </a:extLst>
            </p:cNvPr>
            <p:cNvSpPr txBox="1"/>
            <p:nvPr/>
          </p:nvSpPr>
          <p:spPr>
            <a:xfrm>
              <a:off x="1127174" y="208589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8DD3"/>
                  </a:solidFill>
                </a:rPr>
                <a:t>λ</a:t>
              </a:r>
              <a:r>
                <a:rPr lang="en-US" b="1" baseline="-25000" dirty="0">
                  <a:solidFill>
                    <a:srgbClr val="008DD3"/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EDA2F17-6237-4FA4-F930-2699530080AA}"/>
                </a:ext>
              </a:extLst>
            </p:cNvPr>
            <p:cNvSpPr txBox="1"/>
            <p:nvPr/>
          </p:nvSpPr>
          <p:spPr>
            <a:xfrm>
              <a:off x="1119745" y="287789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B050"/>
                  </a:solidFill>
                </a:rPr>
                <a:t>λ</a:t>
              </a:r>
              <a:r>
                <a:rPr lang="en-US" b="1" baseline="-25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3894026-B16F-780E-A668-B04089EFEF3D}"/>
                </a:ext>
              </a:extLst>
            </p:cNvPr>
            <p:cNvSpPr txBox="1"/>
            <p:nvPr/>
          </p:nvSpPr>
          <p:spPr>
            <a:xfrm>
              <a:off x="1127174" y="3498562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λ</a:t>
              </a:r>
              <a:r>
                <a:rPr lang="en-US" b="1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0C8A13-ADB5-2B56-2B85-63C693965DC3}"/>
                </a:ext>
              </a:extLst>
            </p:cNvPr>
            <p:cNvSpPr txBox="1"/>
            <p:nvPr/>
          </p:nvSpPr>
          <p:spPr>
            <a:xfrm>
              <a:off x="1125891" y="3867894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λ</a:t>
              </a:r>
              <a:r>
                <a:rPr lang="en-US" b="1" baseline="-25000" dirty="0">
                  <a:solidFill>
                    <a:srgbClr val="FFC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4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3951E-6 L -0.11945 -0.178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-89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7" grpId="0"/>
      <p:bldP spid="159" grpId="0" animBg="1"/>
      <p:bldP spid="213" grpId="0" animBg="1"/>
      <p:bldP spid="2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9CD0-9F69-D114-61B9-79161929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5341574-089F-D70C-D43A-2526A4586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9" y="1400193"/>
            <a:ext cx="2523335" cy="1531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FB7FF-A477-1377-D377-82C3DCB60839}"/>
              </a:ext>
            </a:extLst>
          </p:cNvPr>
          <p:cNvSpPr txBox="1"/>
          <p:nvPr/>
        </p:nvSpPr>
        <p:spPr>
          <a:xfrm>
            <a:off x="-50209" y="45953"/>
            <a:ext cx="442864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SiPho MZI based on UV exposure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B57338-90F3-260E-E602-455BFAEA1F31}"/>
              </a:ext>
            </a:extLst>
          </p:cNvPr>
          <p:cNvGrpSpPr/>
          <p:nvPr/>
        </p:nvGrpSpPr>
        <p:grpSpPr>
          <a:xfrm>
            <a:off x="895287" y="507569"/>
            <a:ext cx="1244764" cy="2012861"/>
            <a:chOff x="4246474" y="555526"/>
            <a:chExt cx="1244764" cy="20128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BEE12D-37DC-63A1-F97F-20B5F0AE08A7}"/>
                </a:ext>
              </a:extLst>
            </p:cNvPr>
            <p:cNvSpPr/>
            <p:nvPr/>
          </p:nvSpPr>
          <p:spPr>
            <a:xfrm>
              <a:off x="4438298" y="894080"/>
              <a:ext cx="792088" cy="240347"/>
            </a:xfrm>
            <a:prstGeom prst="ellipse">
              <a:avLst/>
            </a:prstGeom>
            <a:solidFill>
              <a:srgbClr val="EEA8FF"/>
            </a:solidFill>
            <a:ln>
              <a:solidFill>
                <a:srgbClr val="EEA8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08B73E3D-893B-0B8E-2B44-5EA223FB9055}"/>
                </a:ext>
              </a:extLst>
            </p:cNvPr>
            <p:cNvSpPr/>
            <p:nvPr/>
          </p:nvSpPr>
          <p:spPr>
            <a:xfrm rot="10800000">
              <a:off x="4438298" y="1037301"/>
              <a:ext cx="792088" cy="1531086"/>
            </a:xfrm>
            <a:prstGeom prst="trapezoid">
              <a:avLst>
                <a:gd name="adj" fmla="val 39868"/>
              </a:avLst>
            </a:prstGeom>
            <a:solidFill>
              <a:srgbClr val="EEA8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A7FE0F-B51E-60D5-8C4F-38CBF9EE5351}"/>
                </a:ext>
              </a:extLst>
            </p:cNvPr>
            <p:cNvSpPr txBox="1"/>
            <p:nvPr/>
          </p:nvSpPr>
          <p:spPr>
            <a:xfrm>
              <a:off x="4246474" y="555526"/>
              <a:ext cx="1244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UV Exposure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9352E4-C8C7-B982-B960-F0A7D7EFFC9F}"/>
              </a:ext>
            </a:extLst>
          </p:cNvPr>
          <p:cNvGrpSpPr/>
          <p:nvPr/>
        </p:nvGrpSpPr>
        <p:grpSpPr>
          <a:xfrm>
            <a:off x="179512" y="3027849"/>
            <a:ext cx="1931520" cy="937389"/>
            <a:chOff x="179512" y="3146529"/>
            <a:chExt cx="1931520" cy="9373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811F24-2BF2-42C2-A9D3-4E59F6189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219483"/>
              <a:ext cx="1800200" cy="806986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FC3854-4505-3F06-264F-A09DDA43A7D0}"/>
                </a:ext>
              </a:extLst>
            </p:cNvPr>
            <p:cNvSpPr/>
            <p:nvPr/>
          </p:nvSpPr>
          <p:spPr>
            <a:xfrm>
              <a:off x="179512" y="3146529"/>
              <a:ext cx="1931520" cy="937389"/>
            </a:xfrm>
            <a:prstGeom prst="roundRect">
              <a:avLst>
                <a:gd name="adj" fmla="val 302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751371-B068-6825-080B-0AE7E0D2A6F6}"/>
              </a:ext>
            </a:extLst>
          </p:cNvPr>
          <p:cNvCxnSpPr>
            <a:cxnSpLocks/>
          </p:cNvCxnSpPr>
          <p:nvPr/>
        </p:nvCxnSpPr>
        <p:spPr>
          <a:xfrm flipH="1">
            <a:off x="623025" y="2571750"/>
            <a:ext cx="464085" cy="46348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9CFDD2-7515-7E28-D458-051FDA6ED0CA}"/>
              </a:ext>
            </a:extLst>
          </p:cNvPr>
          <p:cNvGrpSpPr/>
          <p:nvPr/>
        </p:nvGrpSpPr>
        <p:grpSpPr>
          <a:xfrm>
            <a:off x="2915461" y="1131590"/>
            <a:ext cx="4176820" cy="1552271"/>
            <a:chOff x="3635896" y="1074903"/>
            <a:chExt cx="4996629" cy="18568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F7234A-9A7C-60C8-3EA7-8349D7748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04"/>
            <a:stretch>
              <a:fillRect/>
            </a:stretch>
          </p:blipFill>
          <p:spPr>
            <a:xfrm>
              <a:off x="3635896" y="1095492"/>
              <a:ext cx="2583660" cy="18362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36F0C-1E0F-31B8-383F-9D33F7782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81"/>
            <a:stretch>
              <a:fillRect/>
            </a:stretch>
          </p:blipFill>
          <p:spPr>
            <a:xfrm>
              <a:off x="5969697" y="1074903"/>
              <a:ext cx="2662828" cy="18362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A938D5-892D-E4F0-2A1B-8BE440B5EF27}"/>
              </a:ext>
            </a:extLst>
          </p:cNvPr>
          <p:cNvGrpSpPr/>
          <p:nvPr/>
        </p:nvGrpSpPr>
        <p:grpSpPr>
          <a:xfrm>
            <a:off x="179512" y="4083918"/>
            <a:ext cx="2583660" cy="1025026"/>
            <a:chOff x="872285" y="4131629"/>
            <a:chExt cx="2583660" cy="10250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40EAA8-BEA4-592D-E67C-ECDBC2197509}"/>
                </a:ext>
              </a:extLst>
            </p:cNvPr>
            <p:cNvSpPr/>
            <p:nvPr/>
          </p:nvSpPr>
          <p:spPr>
            <a:xfrm>
              <a:off x="1120435" y="4131629"/>
              <a:ext cx="2083413" cy="600361"/>
            </a:xfrm>
            <a:prstGeom prst="roundRect">
              <a:avLst>
                <a:gd name="adj" fmla="val 5106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7442C5-96F4-6EA1-DE14-8098093E2237}"/>
                </a:ext>
              </a:extLst>
            </p:cNvPr>
            <p:cNvSpPr txBox="1"/>
            <p:nvPr/>
          </p:nvSpPr>
          <p:spPr>
            <a:xfrm>
              <a:off x="872285" y="4171770"/>
              <a:ext cx="258366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0" b="1" dirty="0"/>
                <a:t>N-rich SiNx waveguide UV exposure  </a:t>
              </a:r>
            </a:p>
            <a:p>
              <a:pPr algn="ctr"/>
              <a:endParaRPr lang="en-US" sz="1450" b="1" dirty="0"/>
            </a:p>
            <a:p>
              <a:pPr algn="ctr"/>
              <a:endParaRPr lang="en-US" sz="1450" b="1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B84F927-6E87-76DC-8666-22DAC1F8F0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32C89D-C90F-F955-86FC-8B48454B0C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88" y="1260943"/>
            <a:ext cx="1784608" cy="14212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473081A-40C3-19D4-4C92-BB0D2BB61534}"/>
              </a:ext>
            </a:extLst>
          </p:cNvPr>
          <p:cNvGrpSpPr/>
          <p:nvPr/>
        </p:nvGrpSpPr>
        <p:grpSpPr>
          <a:xfrm>
            <a:off x="3641562" y="2950741"/>
            <a:ext cx="4386822" cy="1787892"/>
            <a:chOff x="3566721" y="2950741"/>
            <a:chExt cx="4386822" cy="178789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32BE368-2E10-D04F-F929-E94A4928D832}"/>
                </a:ext>
              </a:extLst>
            </p:cNvPr>
            <p:cNvSpPr/>
            <p:nvPr/>
          </p:nvSpPr>
          <p:spPr>
            <a:xfrm>
              <a:off x="3566721" y="2950741"/>
              <a:ext cx="4317647" cy="1493217"/>
            </a:xfrm>
            <a:prstGeom prst="roundRect">
              <a:avLst>
                <a:gd name="adj" fmla="val 7529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4D03F2A-1622-EF04-CCBF-E0C81E8889AB}"/>
                </a:ext>
              </a:extLst>
            </p:cNvPr>
            <p:cNvSpPr/>
            <p:nvPr/>
          </p:nvSpPr>
          <p:spPr>
            <a:xfrm>
              <a:off x="3635896" y="3076945"/>
              <a:ext cx="4317647" cy="1661688"/>
            </a:xfrm>
            <a:prstGeom prst="roundRect">
              <a:avLst>
                <a:gd name="adj" fmla="val 921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i="1" dirty="0">
                  <a:solidFill>
                    <a:schemeClr val="tx1"/>
                  </a:solidFill>
                </a:rPr>
                <a:t>0.5 kJ/cm</a:t>
              </a:r>
              <a:r>
                <a:rPr lang="en-US" sz="1400" b="1" i="1" baseline="30000" dirty="0">
                  <a:solidFill>
                    <a:schemeClr val="tx1"/>
                  </a:solidFill>
                </a:rPr>
                <a:t>2</a:t>
              </a:r>
              <a:r>
                <a:rPr lang="en-US" sz="1400" b="1" i="1" dirty="0">
                  <a:solidFill>
                    <a:schemeClr val="tx1"/>
                  </a:solidFill>
                </a:rPr>
                <a:t> of fluence for 4</a:t>
              </a:r>
              <a:r>
                <a:rPr lang="en-US" sz="1400" b="1" i="1" baseline="30000" dirty="0">
                  <a:solidFill>
                    <a:schemeClr val="tx1"/>
                  </a:solidFill>
                </a:rPr>
                <a:t>o</a:t>
              </a:r>
              <a:r>
                <a:rPr lang="en-US" sz="1400" b="1" i="1" dirty="0">
                  <a:solidFill>
                    <a:schemeClr val="tx1"/>
                  </a:solidFill>
                </a:rPr>
                <a:t> of phase shift</a:t>
              </a:r>
            </a:p>
            <a:p>
              <a:endParaRPr lang="en-US" sz="1400" b="1" i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i="1" dirty="0">
                  <a:solidFill>
                    <a:schemeClr val="tx1"/>
                  </a:solidFill>
                </a:rPr>
                <a:t>Permanent change in waveguide’s refractive index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b="1" i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i="1" dirty="0">
                  <a:solidFill>
                    <a:schemeClr val="tx1"/>
                  </a:solidFill>
                </a:rPr>
                <a:t>15 dB </a:t>
              </a:r>
              <a:r>
                <a:rPr lang="en-GB" sz="1400" b="1" i="1" dirty="0">
                  <a:solidFill>
                    <a:schemeClr val="tx1"/>
                  </a:solidFill>
                </a:rPr>
                <a:t>Achieved </a:t>
              </a:r>
              <a:r>
                <a:rPr lang="en-US" sz="1400" b="1" i="1" dirty="0">
                  <a:solidFill>
                    <a:schemeClr val="tx1"/>
                  </a:solidFill>
                </a:rPr>
                <a:t>Power Difference with 20 Exposures (~1 kJ/cm</a:t>
              </a:r>
              <a:r>
                <a:rPr lang="en-US" sz="1400" b="1" i="1" baseline="30000" dirty="0">
                  <a:solidFill>
                    <a:schemeClr val="tx1"/>
                  </a:solidFill>
                </a:rPr>
                <a:t>2</a:t>
              </a:r>
              <a:r>
                <a:rPr lang="en-US" sz="1400" b="1" i="1" dirty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b="1" i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CEDD82-91B4-5335-AF24-2590E3850FB8}"/>
              </a:ext>
            </a:extLst>
          </p:cNvPr>
          <p:cNvGrpSpPr/>
          <p:nvPr/>
        </p:nvGrpSpPr>
        <p:grpSpPr>
          <a:xfrm>
            <a:off x="7580444" y="1296000"/>
            <a:ext cx="663964" cy="1078561"/>
            <a:chOff x="7580444" y="1296000"/>
            <a:chExt cx="663964" cy="107856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3D2B5E2-F844-2968-9ED6-779BDF2F3113}"/>
                </a:ext>
              </a:extLst>
            </p:cNvPr>
            <p:cNvCxnSpPr>
              <a:cxnSpLocks/>
            </p:cNvCxnSpPr>
            <p:nvPr/>
          </p:nvCxnSpPr>
          <p:spPr>
            <a:xfrm>
              <a:off x="7596000" y="1296000"/>
              <a:ext cx="0" cy="10785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3AB515-C75A-62DA-2361-5542B2537DB5}"/>
                </a:ext>
              </a:extLst>
            </p:cNvPr>
            <p:cNvSpPr txBox="1"/>
            <p:nvPr/>
          </p:nvSpPr>
          <p:spPr>
            <a:xfrm>
              <a:off x="7580444" y="1635646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/>
                <a:t>15 dB</a:t>
              </a:r>
              <a:endParaRPr lang="el-GR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43F3-FF3F-DAE0-5772-99B6A46D9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0F7C0E-1B9D-FB37-FDD5-5998DF71B65F}"/>
              </a:ext>
            </a:extLst>
          </p:cNvPr>
          <p:cNvSpPr txBox="1"/>
          <p:nvPr/>
        </p:nvSpPr>
        <p:spPr>
          <a:xfrm>
            <a:off x="10160" y="-23172"/>
            <a:ext cx="43588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 SiPho 4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TCAM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C6573-9190-A6A4-156A-0FB355E7B07D}"/>
              </a:ext>
            </a:extLst>
          </p:cNvPr>
          <p:cNvSpPr txBox="1"/>
          <p:nvPr/>
        </p:nvSpPr>
        <p:spPr>
          <a:xfrm>
            <a:off x="745670" y="555526"/>
            <a:ext cx="192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b="1" u="sng" dirty="0"/>
              <a:t>Microscope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DFA64-0BB3-F15D-C152-83E2C622D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2414"/>
            <a:ext cx="2768787" cy="24941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9CC0B5-FA12-B4B2-22F3-EC1916F5DFB0}"/>
              </a:ext>
            </a:extLst>
          </p:cNvPr>
          <p:cNvGrpSpPr/>
          <p:nvPr/>
        </p:nvGrpSpPr>
        <p:grpSpPr>
          <a:xfrm>
            <a:off x="1068477" y="1093346"/>
            <a:ext cx="1728191" cy="2236058"/>
            <a:chOff x="1259632" y="1239926"/>
            <a:chExt cx="2088232" cy="25756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6B3033-A2CC-E7CD-46D4-25BB532BF91E}"/>
                </a:ext>
              </a:extLst>
            </p:cNvPr>
            <p:cNvSpPr/>
            <p:nvPr/>
          </p:nvSpPr>
          <p:spPr>
            <a:xfrm>
              <a:off x="1259632" y="1239926"/>
              <a:ext cx="2088232" cy="2575669"/>
            </a:xfrm>
            <a:prstGeom prst="roundRect">
              <a:avLst>
                <a:gd name="adj" fmla="val 12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325C5C-06C2-A3ED-407B-59E375FE4509}"/>
                </a:ext>
              </a:extLst>
            </p:cNvPr>
            <p:cNvSpPr txBox="1"/>
            <p:nvPr/>
          </p:nvSpPr>
          <p:spPr>
            <a:xfrm>
              <a:off x="1878344" y="2247690"/>
              <a:ext cx="925471" cy="509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4</a:t>
              </a:r>
              <a:r>
                <a:rPr lang="el-GR" sz="2200" dirty="0"/>
                <a:t> </a:t>
              </a:r>
              <a:r>
                <a:rPr lang="el-GR" sz="2200" b="1" dirty="0">
                  <a:solidFill>
                    <a:schemeClr val="bg1"/>
                  </a:solidFill>
                </a:rPr>
                <a:t>×</a:t>
              </a:r>
              <a:r>
                <a:rPr lang="en-GB" sz="2200" b="1" dirty="0">
                  <a:solidFill>
                    <a:schemeClr val="bg1"/>
                  </a:solidFill>
                </a:rPr>
                <a:t> </a:t>
              </a:r>
              <a:r>
                <a:rPr lang="en-US" sz="22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42EE7-4681-4D26-08E1-A7FAE427E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13" y="990722"/>
            <a:ext cx="4919587" cy="201622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45ABF6-A045-226B-7255-2ADB14F73B36}"/>
              </a:ext>
            </a:extLst>
          </p:cNvPr>
          <p:cNvSpPr/>
          <p:nvPr/>
        </p:nvSpPr>
        <p:spPr>
          <a:xfrm>
            <a:off x="4864284" y="1199453"/>
            <a:ext cx="2300004" cy="1872208"/>
          </a:xfrm>
          <a:prstGeom prst="roundRect">
            <a:avLst>
              <a:gd name="adj" fmla="val 1371"/>
            </a:avLst>
          </a:prstGeom>
          <a:noFill/>
          <a:ln>
            <a:solidFill>
              <a:srgbClr val="F9D1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928984-A721-4FEE-E7BA-46EF6A784458}"/>
              </a:ext>
            </a:extLst>
          </p:cNvPr>
          <p:cNvGrpSpPr/>
          <p:nvPr/>
        </p:nvGrpSpPr>
        <p:grpSpPr>
          <a:xfrm>
            <a:off x="3431614" y="3119797"/>
            <a:ext cx="2239203" cy="635676"/>
            <a:chOff x="-7281909" y="2603380"/>
            <a:chExt cx="3770950" cy="6356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64CC86-235B-44C9-4C4B-F9F18E7C070B}"/>
                </a:ext>
              </a:extLst>
            </p:cNvPr>
            <p:cNvSpPr txBox="1"/>
            <p:nvPr/>
          </p:nvSpPr>
          <p:spPr>
            <a:xfrm>
              <a:off x="-7233506" y="2603380"/>
              <a:ext cx="319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u="sng" dirty="0"/>
                <a:t>Search Word Encoding</a:t>
              </a:r>
              <a:r>
                <a:rPr lang="en-US" sz="1400" b="1" i="1" dirty="0"/>
                <a:t>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A276D5-90DD-C603-CDDC-E9042BD3F9D3}"/>
                </a:ext>
              </a:extLst>
            </p:cNvPr>
            <p:cNvSpPr txBox="1"/>
            <p:nvPr/>
          </p:nvSpPr>
          <p:spPr>
            <a:xfrm>
              <a:off x="-7281909" y="2931279"/>
              <a:ext cx="3770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- </a:t>
              </a:r>
              <a:r>
                <a:rPr lang="en-US" sz="1400" i="1" u="sng" dirty="0"/>
                <a:t>Search Bit MZMs</a:t>
              </a:r>
              <a:r>
                <a:rPr lang="en-US" sz="1400" i="1" dirty="0"/>
                <a:t>: </a:t>
              </a:r>
              <a:r>
                <a:rPr lang="el-GR" sz="1400" i="1" dirty="0"/>
                <a:t>~</a:t>
              </a:r>
              <a:r>
                <a:rPr lang="en-US" sz="1400" i="1" dirty="0"/>
                <a:t> 5.5Vpp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5DDBBD-A45C-A6DB-A665-58A55A6F796C}"/>
              </a:ext>
            </a:extLst>
          </p:cNvPr>
          <p:cNvGrpSpPr/>
          <p:nvPr/>
        </p:nvGrpSpPr>
        <p:grpSpPr>
          <a:xfrm>
            <a:off x="891110" y="2919016"/>
            <a:ext cx="2240730" cy="1884982"/>
            <a:chOff x="539552" y="2789575"/>
            <a:chExt cx="2240730" cy="18849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B8F09-2B16-F85B-895D-7D56C9C5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1" r="21650" b="9790"/>
            <a:stretch>
              <a:fillRect/>
            </a:stretch>
          </p:blipFill>
          <p:spPr>
            <a:xfrm>
              <a:off x="827584" y="3472144"/>
              <a:ext cx="1492140" cy="85679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79202-6BD7-8E98-B4B9-6D518E5A5CC5}"/>
                </a:ext>
              </a:extLst>
            </p:cNvPr>
            <p:cNvSpPr/>
            <p:nvPr/>
          </p:nvSpPr>
          <p:spPr>
            <a:xfrm>
              <a:off x="827584" y="3465357"/>
              <a:ext cx="1492140" cy="856790"/>
            </a:xfrm>
            <a:prstGeom prst="rect">
              <a:avLst/>
            </a:prstGeom>
            <a:noFill/>
            <a:ln w="19050">
              <a:solidFill>
                <a:srgbClr val="7F6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BC29E6-BBF5-F093-F20D-F4A192138EA2}"/>
                </a:ext>
              </a:extLst>
            </p:cNvPr>
            <p:cNvSpPr/>
            <p:nvPr/>
          </p:nvSpPr>
          <p:spPr>
            <a:xfrm flipH="1" flipV="1">
              <a:off x="1884801" y="2789575"/>
              <a:ext cx="252822" cy="253917"/>
            </a:xfrm>
            <a:prstGeom prst="rect">
              <a:avLst/>
            </a:prstGeom>
            <a:noFill/>
            <a:ln w="19050">
              <a:solidFill>
                <a:srgbClr val="7F6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777E6C-E190-B456-FE9F-460666A664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84" y="3050279"/>
              <a:ext cx="1051124" cy="415078"/>
            </a:xfrm>
            <a:prstGeom prst="line">
              <a:avLst/>
            </a:prstGeom>
            <a:ln w="19050">
              <a:solidFill>
                <a:srgbClr val="7F6F0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E4F0F-1C0D-A1D1-A24B-68F9DA236DDD}"/>
                </a:ext>
              </a:extLst>
            </p:cNvPr>
            <p:cNvCxnSpPr>
              <a:cxnSpLocks/>
            </p:cNvCxnSpPr>
            <p:nvPr/>
          </p:nvCxnSpPr>
          <p:spPr>
            <a:xfrm>
              <a:off x="2137623" y="3050279"/>
              <a:ext cx="182101" cy="415078"/>
            </a:xfrm>
            <a:prstGeom prst="line">
              <a:avLst/>
            </a:prstGeom>
            <a:ln w="19050">
              <a:solidFill>
                <a:srgbClr val="7F6F0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A6729E-D29B-676E-EFC6-929D464A04B2}"/>
                </a:ext>
              </a:extLst>
            </p:cNvPr>
            <p:cNvSpPr txBox="1"/>
            <p:nvPr/>
          </p:nvSpPr>
          <p:spPr>
            <a:xfrm>
              <a:off x="539552" y="4336003"/>
              <a:ext cx="22407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UV Exposable MZI cell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7EF5079-9C84-B1F0-9186-358B8C6D3A76}"/>
              </a:ext>
            </a:extLst>
          </p:cNvPr>
          <p:cNvSpPr txBox="1"/>
          <p:nvPr/>
        </p:nvSpPr>
        <p:spPr>
          <a:xfrm>
            <a:off x="4452853" y="623389"/>
            <a:ext cx="18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Experimental Setup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52F9B-5664-C272-A66F-D5F53CEB3C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7F687-F608-C957-907D-C72E704D4E7C}"/>
              </a:ext>
            </a:extLst>
          </p:cNvPr>
          <p:cNvSpPr txBox="1"/>
          <p:nvPr/>
        </p:nvSpPr>
        <p:spPr>
          <a:xfrm>
            <a:off x="5004048" y="12867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1</a:t>
            </a:r>
            <a:endParaRPr lang="el-GR" sz="12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4A32E-F8C5-D6D9-B20D-A0DDCC026ADD}"/>
              </a:ext>
            </a:extLst>
          </p:cNvPr>
          <p:cNvSpPr txBox="1"/>
          <p:nvPr/>
        </p:nvSpPr>
        <p:spPr>
          <a:xfrm>
            <a:off x="5004048" y="160394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63A64C-E315-CD38-406F-0E3BB323ABEB}"/>
              </a:ext>
            </a:extLst>
          </p:cNvPr>
          <p:cNvSpPr txBox="1"/>
          <p:nvPr/>
        </p:nvSpPr>
        <p:spPr>
          <a:xfrm>
            <a:off x="5004048" y="22108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1</a:t>
            </a:r>
            <a:endParaRPr lang="el-GR" sz="12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D450C-B70D-DBD4-F105-9E788E53CB6A}"/>
              </a:ext>
            </a:extLst>
          </p:cNvPr>
          <p:cNvSpPr txBox="1"/>
          <p:nvPr/>
        </p:nvSpPr>
        <p:spPr>
          <a:xfrm>
            <a:off x="5004048" y="25407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EA37B6-D3D2-FFB7-000C-9E4E38398D48}"/>
              </a:ext>
            </a:extLst>
          </p:cNvPr>
          <p:cNvSpPr txBox="1"/>
          <p:nvPr/>
        </p:nvSpPr>
        <p:spPr>
          <a:xfrm>
            <a:off x="5532922" y="12867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1</a:t>
            </a:r>
            <a:endParaRPr lang="el-GR" sz="12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5393CA-A273-E408-92AB-B293203F86A4}"/>
              </a:ext>
            </a:extLst>
          </p:cNvPr>
          <p:cNvSpPr txBox="1"/>
          <p:nvPr/>
        </p:nvSpPr>
        <p:spPr>
          <a:xfrm>
            <a:off x="5532922" y="160394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64B082-884C-8328-FEF7-F57A80D1684A}"/>
              </a:ext>
            </a:extLst>
          </p:cNvPr>
          <p:cNvSpPr txBox="1"/>
          <p:nvPr/>
        </p:nvSpPr>
        <p:spPr>
          <a:xfrm>
            <a:off x="5532922" y="22053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9C6232-6F71-849E-8F2E-4CD9097FA198}"/>
              </a:ext>
            </a:extLst>
          </p:cNvPr>
          <p:cNvSpPr txBox="1"/>
          <p:nvPr/>
        </p:nvSpPr>
        <p:spPr>
          <a:xfrm>
            <a:off x="5532922" y="25296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1</a:t>
            </a:r>
            <a:endParaRPr lang="el-GR" sz="12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68849-66B4-EAD6-83CD-C72F4E33DDC0}"/>
              </a:ext>
            </a:extLst>
          </p:cNvPr>
          <p:cNvSpPr txBox="1"/>
          <p:nvPr/>
        </p:nvSpPr>
        <p:spPr>
          <a:xfrm>
            <a:off x="6084168" y="12867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2E600F-AC2C-6971-E266-9AD8730EC73E}"/>
              </a:ext>
            </a:extLst>
          </p:cNvPr>
          <p:cNvSpPr txBox="1"/>
          <p:nvPr/>
        </p:nvSpPr>
        <p:spPr>
          <a:xfrm>
            <a:off x="6061796" y="16003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1</a:t>
            </a:r>
            <a:endParaRPr lang="el-GR" sz="1200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184357-2437-01C1-D8D6-38B8EC6D46C3}"/>
              </a:ext>
            </a:extLst>
          </p:cNvPr>
          <p:cNvSpPr txBox="1"/>
          <p:nvPr/>
        </p:nvSpPr>
        <p:spPr>
          <a:xfrm>
            <a:off x="6061796" y="22166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1</a:t>
            </a:r>
            <a:endParaRPr lang="el-GR" sz="1200" b="1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618CA-6945-50F6-25D3-082D9C6E8FFC}"/>
              </a:ext>
            </a:extLst>
          </p:cNvPr>
          <p:cNvSpPr txBox="1"/>
          <p:nvPr/>
        </p:nvSpPr>
        <p:spPr>
          <a:xfrm>
            <a:off x="6063539" y="25407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38726-032F-C2AD-0D3E-D2C6E0312351}"/>
              </a:ext>
            </a:extLst>
          </p:cNvPr>
          <p:cNvSpPr txBox="1"/>
          <p:nvPr/>
        </p:nvSpPr>
        <p:spPr>
          <a:xfrm>
            <a:off x="6697459" y="12867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A62CDA-D1E1-FBEC-9D4B-DBE7790D3395}"/>
              </a:ext>
            </a:extLst>
          </p:cNvPr>
          <p:cNvSpPr txBox="1"/>
          <p:nvPr/>
        </p:nvSpPr>
        <p:spPr>
          <a:xfrm>
            <a:off x="6697459" y="16110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6B698-7A82-E929-0F4F-237C5B797B7C}"/>
              </a:ext>
            </a:extLst>
          </p:cNvPr>
          <p:cNvSpPr txBox="1"/>
          <p:nvPr/>
        </p:nvSpPr>
        <p:spPr>
          <a:xfrm>
            <a:off x="6698077" y="22103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6150C9-0652-3F22-2832-0925E35040C4}"/>
              </a:ext>
            </a:extLst>
          </p:cNvPr>
          <p:cNvSpPr txBox="1"/>
          <p:nvPr/>
        </p:nvSpPr>
        <p:spPr>
          <a:xfrm>
            <a:off x="6697459" y="25346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0</a:t>
            </a:r>
            <a:endParaRPr lang="el-GR" sz="1200" b="1" i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5F61A7-822F-A9A4-6D72-A86A2EAD9793}"/>
              </a:ext>
            </a:extLst>
          </p:cNvPr>
          <p:cNvSpPr/>
          <p:nvPr/>
        </p:nvSpPr>
        <p:spPr>
          <a:xfrm>
            <a:off x="4289906" y="3942811"/>
            <a:ext cx="3447676" cy="541934"/>
          </a:xfrm>
          <a:prstGeom prst="roundRect">
            <a:avLst>
              <a:gd name="adj" fmla="val 92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50"/>
              </a:buClr>
              <a:buSzPct val="120000"/>
            </a:pPr>
            <a:r>
              <a:rPr lang="en-US" sz="1750" b="1" i="1" dirty="0">
                <a:solidFill>
                  <a:schemeClr val="tx1"/>
                </a:solidFill>
              </a:rPr>
              <a:t>All possible 2-bit binary/ternary stored word combinations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2845B3-658A-8203-4FB3-83C36D213145}"/>
              </a:ext>
            </a:extLst>
          </p:cNvPr>
          <p:cNvGrpSpPr/>
          <p:nvPr/>
        </p:nvGrpSpPr>
        <p:grpSpPr>
          <a:xfrm>
            <a:off x="1629558" y="3708341"/>
            <a:ext cx="1027931" cy="629704"/>
            <a:chOff x="1629558" y="3708341"/>
            <a:chExt cx="1027931" cy="62970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064EBB8-5EC8-BBCA-3A87-2B9A904D6E43}"/>
                </a:ext>
              </a:extLst>
            </p:cNvPr>
            <p:cNvCxnSpPr>
              <a:cxnSpLocks/>
            </p:cNvCxnSpPr>
            <p:nvPr/>
          </p:nvCxnSpPr>
          <p:spPr>
            <a:xfrm>
              <a:off x="2368863" y="3723878"/>
              <a:ext cx="0" cy="6000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5AB431A-A70B-F429-0281-C4ABC3F2D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6364" y="4240784"/>
              <a:ext cx="5576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D7122F-3DCF-D137-62D9-27B7A015DBDD}"/>
                </a:ext>
              </a:extLst>
            </p:cNvPr>
            <p:cNvSpPr txBox="1"/>
            <p:nvPr/>
          </p:nvSpPr>
          <p:spPr>
            <a:xfrm>
              <a:off x="1629558" y="3966629"/>
              <a:ext cx="629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475um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6DEB99-1FB2-E7D7-91C9-14FA3E053C99}"/>
                </a:ext>
              </a:extLst>
            </p:cNvPr>
            <p:cNvSpPr txBox="1"/>
            <p:nvPr/>
          </p:nvSpPr>
          <p:spPr>
            <a:xfrm rot="16200000">
              <a:off x="2204138" y="3884693"/>
              <a:ext cx="629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460um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6A951BF-92A4-2FAF-D139-669281DB2090}"/>
              </a:ext>
            </a:extLst>
          </p:cNvPr>
          <p:cNvGrpSpPr/>
          <p:nvPr/>
        </p:nvGrpSpPr>
        <p:grpSpPr>
          <a:xfrm>
            <a:off x="667878" y="1103037"/>
            <a:ext cx="2025153" cy="2209866"/>
            <a:chOff x="667878" y="1103037"/>
            <a:chExt cx="2025153" cy="220986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115A76B-CD68-5975-7810-7B539B4A8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173" y="1103037"/>
              <a:ext cx="1427" cy="2209866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631B94B-7943-E7A7-4B06-964354CFF6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112" y="1178499"/>
              <a:ext cx="1520919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171777-C519-E570-502A-A3BD552448E0}"/>
                </a:ext>
              </a:extLst>
            </p:cNvPr>
            <p:cNvSpPr txBox="1"/>
            <p:nvPr/>
          </p:nvSpPr>
          <p:spPr>
            <a:xfrm>
              <a:off x="1581666" y="1176144"/>
              <a:ext cx="7254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6.8mm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ABFAA4-14A3-FB7D-38E0-50FA3A434066}"/>
                </a:ext>
              </a:extLst>
            </p:cNvPr>
            <p:cNvSpPr txBox="1"/>
            <p:nvPr/>
          </p:nvSpPr>
          <p:spPr>
            <a:xfrm rot="16200000">
              <a:off x="459728" y="2003654"/>
              <a:ext cx="7240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8.8mm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8DE805A-68DD-390D-749F-E4E8E42AAF4B}"/>
              </a:ext>
            </a:extLst>
          </p:cNvPr>
          <p:cNvSpPr txBox="1"/>
          <p:nvPr/>
        </p:nvSpPr>
        <p:spPr>
          <a:xfrm>
            <a:off x="8244408" y="1140219"/>
            <a:ext cx="8255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b="1" i="1" dirty="0">
                <a:solidFill>
                  <a:srgbClr val="008DD3"/>
                </a:solidFill>
              </a:rPr>
              <a:t>λ1</a:t>
            </a:r>
            <a:r>
              <a:rPr lang="en-GB" sz="1350" b="1" i="1" dirty="0">
                <a:solidFill>
                  <a:srgbClr val="008DD3"/>
                </a:solidFill>
              </a:rPr>
              <a:t>: </a:t>
            </a:r>
            <a:r>
              <a:rPr lang="en-US" sz="1350" b="1" i="1" dirty="0">
                <a:solidFill>
                  <a:srgbClr val="008DD3"/>
                </a:solidFill>
              </a:rPr>
              <a:t>1556</a:t>
            </a:r>
          </a:p>
          <a:p>
            <a:r>
              <a:rPr lang="el-GR" sz="1350" b="1" i="1" dirty="0">
                <a:solidFill>
                  <a:srgbClr val="00B050"/>
                </a:solidFill>
              </a:rPr>
              <a:t>λ</a:t>
            </a:r>
            <a:r>
              <a:rPr lang="en-GB" sz="1350" b="1" i="1" dirty="0">
                <a:solidFill>
                  <a:srgbClr val="00B050"/>
                </a:solidFill>
              </a:rPr>
              <a:t>2: </a:t>
            </a:r>
            <a:r>
              <a:rPr lang="en-US" sz="1350" b="1" i="1" dirty="0">
                <a:solidFill>
                  <a:srgbClr val="00B050"/>
                </a:solidFill>
              </a:rPr>
              <a:t>1557</a:t>
            </a:r>
          </a:p>
          <a:p>
            <a:r>
              <a:rPr lang="el-GR" sz="1350" b="1" i="1" dirty="0">
                <a:solidFill>
                  <a:srgbClr val="FF0000"/>
                </a:solidFill>
              </a:rPr>
              <a:t>λ</a:t>
            </a:r>
            <a:r>
              <a:rPr lang="en-GB" sz="1350" b="1" i="1" dirty="0">
                <a:solidFill>
                  <a:srgbClr val="FF0000"/>
                </a:solidFill>
              </a:rPr>
              <a:t>3: </a:t>
            </a:r>
            <a:r>
              <a:rPr lang="en-US" sz="1350" b="1" i="1" dirty="0">
                <a:solidFill>
                  <a:srgbClr val="FF0000"/>
                </a:solidFill>
              </a:rPr>
              <a:t>1558</a:t>
            </a:r>
          </a:p>
          <a:p>
            <a:r>
              <a:rPr lang="el-GR" sz="1350" b="1" i="1" dirty="0">
                <a:solidFill>
                  <a:schemeClr val="accent6"/>
                </a:solidFill>
              </a:rPr>
              <a:t>λ</a:t>
            </a:r>
            <a:r>
              <a:rPr lang="en-GB" sz="1350" b="1" i="1" dirty="0">
                <a:solidFill>
                  <a:schemeClr val="accent6"/>
                </a:solidFill>
              </a:rPr>
              <a:t>4: </a:t>
            </a:r>
            <a:r>
              <a:rPr lang="en-US" sz="1350" b="1" i="1" dirty="0">
                <a:solidFill>
                  <a:schemeClr val="accent6"/>
                </a:solidFill>
              </a:rPr>
              <a:t>1559</a:t>
            </a:r>
            <a:endParaRPr lang="en-US" sz="1350" b="1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D256F3-4871-C811-A5DC-FD57ADF91C43}"/>
              </a:ext>
            </a:extLst>
          </p:cNvPr>
          <p:cNvSpPr txBox="1"/>
          <p:nvPr/>
        </p:nvSpPr>
        <p:spPr>
          <a:xfrm>
            <a:off x="3732773" y="1255863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PRBS9</a:t>
            </a:r>
            <a:endParaRPr lang="el-GR" sz="105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46078-ACB0-7CE4-4ED4-C4F9587B88EE}"/>
              </a:ext>
            </a:extLst>
          </p:cNvPr>
          <p:cNvSpPr txBox="1"/>
          <p:nvPr/>
        </p:nvSpPr>
        <p:spPr>
          <a:xfrm>
            <a:off x="3732773" y="1408263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PRBS9</a:t>
            </a:r>
            <a:endParaRPr lang="el-GR" sz="105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54169-86FC-F78F-3878-04953A70C000}"/>
              </a:ext>
            </a:extLst>
          </p:cNvPr>
          <p:cNvSpPr txBox="1"/>
          <p:nvPr/>
        </p:nvSpPr>
        <p:spPr>
          <a:xfrm>
            <a:off x="3732773" y="2188887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PRBS9</a:t>
            </a:r>
            <a:endParaRPr lang="el-GR" sz="1050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525002-91D6-B7A3-81E9-2C2CF45DDBB3}"/>
              </a:ext>
            </a:extLst>
          </p:cNvPr>
          <p:cNvSpPr txBox="1"/>
          <p:nvPr/>
        </p:nvSpPr>
        <p:spPr>
          <a:xfrm>
            <a:off x="3732773" y="2341287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PRBS9</a:t>
            </a:r>
            <a:endParaRPr lang="el-GR" sz="1050" i="1" dirty="0"/>
          </a:p>
        </p:txBody>
      </p:sp>
    </p:spTree>
    <p:extLst>
      <p:ext uri="{BB962C8B-B14F-4D97-AF65-F5344CB8AC3E}">
        <p14:creationId xmlns:p14="http://schemas.microsoft.com/office/powerpoint/2010/main" val="10789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B246A-9368-3001-B0D5-17FDF04B5DDE}"/>
              </a:ext>
            </a:extLst>
          </p:cNvPr>
          <p:cNvSpPr txBox="1"/>
          <p:nvPr/>
        </p:nvSpPr>
        <p:spPr>
          <a:xfrm>
            <a:off x="10160" y="-23172"/>
            <a:ext cx="72859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Characterization of Individual MZI memory cells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E0DFB-774C-32D3-710B-924738406C38}"/>
              </a:ext>
            </a:extLst>
          </p:cNvPr>
          <p:cNvSpPr txBox="1"/>
          <p:nvPr/>
        </p:nvSpPr>
        <p:spPr>
          <a:xfrm>
            <a:off x="125593" y="574953"/>
            <a:ext cx="26973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i="1" dirty="0"/>
              <a:t>Indicative standalone </a:t>
            </a:r>
            <a:r>
              <a:rPr lang="el-GR" sz="1700" i="1" dirty="0"/>
              <a:t>ΜΖΙ </a:t>
            </a:r>
            <a:r>
              <a:rPr lang="en-GB" sz="1700" i="1" dirty="0"/>
              <a:t>cells content</a:t>
            </a:r>
            <a:endParaRPr lang="en-US" sz="17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092AFA-293C-D974-1DA1-293B387E26CE}"/>
              </a:ext>
            </a:extLst>
          </p:cNvPr>
          <p:cNvSpPr txBox="1"/>
          <p:nvPr/>
        </p:nvSpPr>
        <p:spPr>
          <a:xfrm>
            <a:off x="6876256" y="4147215"/>
            <a:ext cx="274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High-power </a:t>
            </a:r>
            <a:r>
              <a:rPr lang="en-US" sz="1600" b="1" i="1" dirty="0">
                <a:solidFill>
                  <a:srgbClr val="FF0000"/>
                </a:solidFill>
              </a:rPr>
              <a:t>“ON”</a:t>
            </a:r>
            <a:r>
              <a:rPr lang="en-US" sz="1600" b="1" i="1" dirty="0"/>
              <a:t> </a:t>
            </a:r>
            <a:r>
              <a:rPr lang="en-US" sz="1600" i="1" dirty="0"/>
              <a:t>states</a:t>
            </a:r>
          </a:p>
          <a:p>
            <a:r>
              <a:rPr lang="en-US" sz="1600" i="1" dirty="0"/>
              <a:t>Low-power </a:t>
            </a:r>
            <a:r>
              <a:rPr lang="en-US" sz="1600" b="1" i="1" dirty="0"/>
              <a:t>“OFF” </a:t>
            </a:r>
            <a:r>
              <a:rPr lang="en-US" sz="1600" i="1" dirty="0"/>
              <a:t>states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F44BC6D-5C47-AAAF-F305-916DEF53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EA2C49-666F-8BFF-4614-4B54ED7CD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2" y="1367976"/>
            <a:ext cx="1535163" cy="2931966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0BD4243-C8C3-3134-F8FD-A26BE7D4BD89}"/>
              </a:ext>
            </a:extLst>
          </p:cNvPr>
          <p:cNvGrpSpPr/>
          <p:nvPr/>
        </p:nvGrpSpPr>
        <p:grpSpPr>
          <a:xfrm>
            <a:off x="1431141" y="1373212"/>
            <a:ext cx="786003" cy="2632044"/>
            <a:chOff x="1370724" y="1373212"/>
            <a:chExt cx="786003" cy="26320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C8CA4CA-ADA1-0D1F-CE4F-49B956E90444}"/>
                </a:ext>
              </a:extLst>
            </p:cNvPr>
            <p:cNvGrpSpPr/>
            <p:nvPr/>
          </p:nvGrpSpPr>
          <p:grpSpPr>
            <a:xfrm>
              <a:off x="1376728" y="1373212"/>
              <a:ext cx="779999" cy="353943"/>
              <a:chOff x="1067774" y="1182612"/>
              <a:chExt cx="779999" cy="35394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EC52EE9-F86C-3109-7D34-F571B6E048C7}"/>
                  </a:ext>
                </a:extLst>
              </p:cNvPr>
              <p:cNvSpPr/>
              <p:nvPr/>
            </p:nvSpPr>
            <p:spPr>
              <a:xfrm>
                <a:off x="1075739" y="1209924"/>
                <a:ext cx="542559" cy="2846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FE04A7-047A-9F19-92BC-CB9E52F39626}"/>
                  </a:ext>
                </a:extLst>
              </p:cNvPr>
              <p:cNvSpPr txBox="1"/>
              <p:nvPr/>
            </p:nvSpPr>
            <p:spPr>
              <a:xfrm>
                <a:off x="1067774" y="1182612"/>
                <a:ext cx="77999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i="1" dirty="0"/>
                  <a:t>W</a:t>
                </a:r>
                <a:r>
                  <a:rPr lang="en-US" sz="1400" b="1" i="1" dirty="0"/>
                  <a:t>i,1</a:t>
                </a:r>
                <a:endParaRPr lang="en-US" sz="1700" b="1" i="1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78E82E6-F847-2657-8C8D-7A56C6041FAD}"/>
                </a:ext>
              </a:extLst>
            </p:cNvPr>
            <p:cNvGrpSpPr/>
            <p:nvPr/>
          </p:nvGrpSpPr>
          <p:grpSpPr>
            <a:xfrm>
              <a:off x="1370724" y="2211153"/>
              <a:ext cx="671088" cy="353943"/>
              <a:chOff x="956624" y="1711902"/>
              <a:chExt cx="671088" cy="35394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1CE72B-559C-DDD5-5505-6788CB7B160B}"/>
                  </a:ext>
                </a:extLst>
              </p:cNvPr>
              <p:cNvSpPr/>
              <p:nvPr/>
            </p:nvSpPr>
            <p:spPr>
              <a:xfrm>
                <a:off x="973657" y="1742830"/>
                <a:ext cx="542559" cy="2846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6A0612-D5ED-01E2-7E93-12A1F88C945E}"/>
                  </a:ext>
                </a:extLst>
              </p:cNvPr>
              <p:cNvSpPr txBox="1"/>
              <p:nvPr/>
            </p:nvSpPr>
            <p:spPr>
              <a:xfrm>
                <a:off x="956624" y="1711902"/>
                <a:ext cx="67108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i="1" dirty="0"/>
                  <a:t>W</a:t>
                </a:r>
                <a:r>
                  <a:rPr lang="en-US" sz="1400" b="1" i="1" dirty="0"/>
                  <a:t>i,2</a:t>
                </a:r>
                <a:endParaRPr lang="en-US" sz="1700" b="1" i="1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CC90B6-D8AD-8C45-AA43-02471E16740E}"/>
                </a:ext>
              </a:extLst>
            </p:cNvPr>
            <p:cNvGrpSpPr/>
            <p:nvPr/>
          </p:nvGrpSpPr>
          <p:grpSpPr>
            <a:xfrm>
              <a:off x="1370724" y="2937151"/>
              <a:ext cx="671088" cy="353943"/>
              <a:chOff x="1925933" y="3052462"/>
              <a:chExt cx="671088" cy="35394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D862573-1865-5C86-F37B-5B5DCA224676}"/>
                  </a:ext>
                </a:extLst>
              </p:cNvPr>
              <p:cNvSpPr/>
              <p:nvPr/>
            </p:nvSpPr>
            <p:spPr>
              <a:xfrm>
                <a:off x="1942966" y="3083390"/>
                <a:ext cx="542559" cy="2846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072A8C-D699-7A96-CBC8-633432ED5654}"/>
                  </a:ext>
                </a:extLst>
              </p:cNvPr>
              <p:cNvSpPr txBox="1"/>
              <p:nvPr/>
            </p:nvSpPr>
            <p:spPr>
              <a:xfrm>
                <a:off x="1925933" y="3052462"/>
                <a:ext cx="67108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i="1" dirty="0"/>
                  <a:t>W</a:t>
                </a:r>
                <a:r>
                  <a:rPr lang="en-US" sz="1400" b="1" i="1" dirty="0"/>
                  <a:t>i,3</a:t>
                </a:r>
                <a:endParaRPr lang="en-US" sz="1700" b="1" i="1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F4327DD-3341-2D68-6FD9-E1E41DC7C19D}"/>
                </a:ext>
              </a:extLst>
            </p:cNvPr>
            <p:cNvGrpSpPr/>
            <p:nvPr/>
          </p:nvGrpSpPr>
          <p:grpSpPr>
            <a:xfrm>
              <a:off x="1378443" y="3651313"/>
              <a:ext cx="671088" cy="353943"/>
              <a:chOff x="1115616" y="3204862"/>
              <a:chExt cx="671088" cy="35394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A823920-49C2-6F8F-9033-5D7E6214E83D}"/>
                  </a:ext>
                </a:extLst>
              </p:cNvPr>
              <p:cNvSpPr/>
              <p:nvPr/>
            </p:nvSpPr>
            <p:spPr>
              <a:xfrm>
                <a:off x="1132649" y="3235790"/>
                <a:ext cx="542559" cy="2846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BC9E03-9723-593A-FD7E-06FCFCE6E666}"/>
                  </a:ext>
                </a:extLst>
              </p:cNvPr>
              <p:cNvSpPr txBox="1"/>
              <p:nvPr/>
            </p:nvSpPr>
            <p:spPr>
              <a:xfrm>
                <a:off x="1115616" y="3204862"/>
                <a:ext cx="67108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i="1" dirty="0"/>
                  <a:t>W</a:t>
                </a:r>
                <a:r>
                  <a:rPr lang="en-US" sz="1400" b="1" i="1" dirty="0"/>
                  <a:t>i,4</a:t>
                </a:r>
                <a:endParaRPr lang="en-US" sz="1700" b="1" i="1" dirty="0"/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F9DD38C-C308-7098-60A3-8D77A835E21D}"/>
              </a:ext>
            </a:extLst>
          </p:cNvPr>
          <p:cNvGrpSpPr/>
          <p:nvPr/>
        </p:nvGrpSpPr>
        <p:grpSpPr>
          <a:xfrm>
            <a:off x="2500486" y="440637"/>
            <a:ext cx="4951834" cy="2203121"/>
            <a:chOff x="1606123" y="224613"/>
            <a:chExt cx="4951834" cy="22031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A17D5D-82FE-D7D4-8FBA-57F011A15F7A}"/>
                </a:ext>
              </a:extLst>
            </p:cNvPr>
            <p:cNvSpPr txBox="1"/>
            <p:nvPr/>
          </p:nvSpPr>
          <p:spPr>
            <a:xfrm>
              <a:off x="4562026" y="1966677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1580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A7ED1F-F794-8AFB-0F51-F587F1CF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280"/>
            <a:stretch>
              <a:fillRect/>
            </a:stretch>
          </p:blipFill>
          <p:spPr>
            <a:xfrm>
              <a:off x="2468273" y="497462"/>
              <a:ext cx="3060000" cy="161906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7C73A5-181C-858B-0160-77C4748C31FE}"/>
                </a:ext>
              </a:extLst>
            </p:cNvPr>
            <p:cNvSpPr txBox="1"/>
            <p:nvPr/>
          </p:nvSpPr>
          <p:spPr>
            <a:xfrm>
              <a:off x="3066840" y="224613"/>
              <a:ext cx="18628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u="sng" dirty="0"/>
                <a:t>Output Column 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D6F293-2EAF-BCF0-974A-C4EC18D96385}"/>
                </a:ext>
              </a:extLst>
            </p:cNvPr>
            <p:cNvSpPr txBox="1"/>
            <p:nvPr/>
          </p:nvSpPr>
          <p:spPr>
            <a:xfrm>
              <a:off x="3012379" y="2119957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Wavelength(nm)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882EE-D4DE-606D-03E4-6E06D031E68C}"/>
                </a:ext>
              </a:extLst>
            </p:cNvPr>
            <p:cNvSpPr txBox="1"/>
            <p:nvPr/>
          </p:nvSpPr>
          <p:spPr>
            <a:xfrm rot="16200000">
              <a:off x="1162644" y="1031201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Power (dBm)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E53EC7-6EE8-6840-8DD6-A982A958630A}"/>
                </a:ext>
              </a:extLst>
            </p:cNvPr>
            <p:cNvSpPr txBox="1"/>
            <p:nvPr/>
          </p:nvSpPr>
          <p:spPr>
            <a:xfrm>
              <a:off x="1606123" y="1989502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1540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FA1D32-7031-5F68-4A1E-E7CC05026D33}"/>
                </a:ext>
              </a:extLst>
            </p:cNvPr>
            <p:cNvGrpSpPr/>
            <p:nvPr/>
          </p:nvGrpSpPr>
          <p:grpSpPr>
            <a:xfrm>
              <a:off x="2342682" y="1970179"/>
              <a:ext cx="3145256" cy="313539"/>
              <a:chOff x="990025" y="2879013"/>
              <a:chExt cx="3145256" cy="31353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91C54B-AED2-8550-E064-9D35000CDBC8}"/>
                  </a:ext>
                </a:extLst>
              </p:cNvPr>
              <p:cNvSpPr txBox="1"/>
              <p:nvPr/>
            </p:nvSpPr>
            <p:spPr>
              <a:xfrm>
                <a:off x="990025" y="2884775"/>
                <a:ext cx="1862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1550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5951C5-5AB4-8A00-0A28-FDF89DDBBEED}"/>
                  </a:ext>
                </a:extLst>
              </p:cNvPr>
              <p:cNvSpPr txBox="1"/>
              <p:nvPr/>
            </p:nvSpPr>
            <p:spPr>
              <a:xfrm>
                <a:off x="1728247" y="2879013"/>
                <a:ext cx="1862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1560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DFBC7-7B0F-C3A2-1014-418F82CFBBCB}"/>
                  </a:ext>
                </a:extLst>
              </p:cNvPr>
              <p:cNvSpPr txBox="1"/>
              <p:nvPr/>
            </p:nvSpPr>
            <p:spPr>
              <a:xfrm>
                <a:off x="2686321" y="2879273"/>
                <a:ext cx="1448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1570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E89F71E-D30E-B312-ED47-6267197EA7AC}"/>
                </a:ext>
              </a:extLst>
            </p:cNvPr>
            <p:cNvGrpSpPr/>
            <p:nvPr/>
          </p:nvGrpSpPr>
          <p:grpSpPr>
            <a:xfrm>
              <a:off x="2086906" y="552653"/>
              <a:ext cx="458046" cy="1618608"/>
              <a:chOff x="715506" y="1417761"/>
              <a:chExt cx="458046" cy="16186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3F5D14-88A8-C68C-2CAF-1BBE80903827}"/>
                  </a:ext>
                </a:extLst>
              </p:cNvPr>
              <p:cNvSpPr txBox="1"/>
              <p:nvPr/>
            </p:nvSpPr>
            <p:spPr>
              <a:xfrm>
                <a:off x="715506" y="2728592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-60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F1ACE2-C7AF-503E-3E01-CA73F4D6D30E}"/>
                  </a:ext>
                </a:extLst>
              </p:cNvPr>
              <p:cNvSpPr txBox="1"/>
              <p:nvPr/>
            </p:nvSpPr>
            <p:spPr>
              <a:xfrm>
                <a:off x="715506" y="2275383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-50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432951-A656-AD7E-4405-0400E40E8ACF}"/>
                  </a:ext>
                </a:extLst>
              </p:cNvPr>
              <p:cNvSpPr txBox="1"/>
              <p:nvPr/>
            </p:nvSpPr>
            <p:spPr>
              <a:xfrm>
                <a:off x="715506" y="1857845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-40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CB5C7B-FE75-FFF8-0377-CC0B64CF5B72}"/>
                  </a:ext>
                </a:extLst>
              </p:cNvPr>
              <p:cNvSpPr txBox="1"/>
              <p:nvPr/>
            </p:nvSpPr>
            <p:spPr>
              <a:xfrm>
                <a:off x="715506" y="1417761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-30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D63BBA4-5AE5-6F18-5E1E-5DD74DECA087}"/>
                </a:ext>
              </a:extLst>
            </p:cNvPr>
            <p:cNvGrpSpPr/>
            <p:nvPr/>
          </p:nvGrpSpPr>
          <p:grpSpPr>
            <a:xfrm>
              <a:off x="5613243" y="446643"/>
              <a:ext cx="944714" cy="1025284"/>
              <a:chOff x="5283593" y="1102762"/>
              <a:chExt cx="944714" cy="102528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3207858-F65F-46A9-EFF1-8881D8A7C1C8}"/>
                  </a:ext>
                </a:extLst>
              </p:cNvPr>
              <p:cNvGrpSpPr/>
              <p:nvPr/>
            </p:nvGrpSpPr>
            <p:grpSpPr>
              <a:xfrm>
                <a:off x="5283593" y="1102762"/>
                <a:ext cx="916880" cy="1025284"/>
                <a:chOff x="5283593" y="1102762"/>
                <a:chExt cx="916880" cy="1025284"/>
              </a:xfrm>
            </p:grpSpPr>
            <p:graphicFrame>
              <p:nvGraphicFramePr>
                <p:cNvPr id="62" name="Object 61">
                  <a:extLst>
                    <a:ext uri="{FF2B5EF4-FFF2-40B4-BE49-F238E27FC236}">
                      <a16:creationId xmlns:a16="http://schemas.microsoft.com/office/drawing/2014/main" id="{E8D8B61A-97A0-5EF0-406C-C846F2AE330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62069491"/>
                    </p:ext>
                  </p:extLst>
                </p:nvPr>
              </p:nvGraphicFramePr>
              <p:xfrm>
                <a:off x="5813289" y="1248029"/>
                <a:ext cx="387184" cy="7683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DRAW" r:id="rId5" imgW="204114" imgH="407041" progId="CorelDraw.Graphic.26">
                        <p:embed/>
                      </p:oleObj>
                    </mc:Choice>
                    <mc:Fallback>
                      <p:oleObj name="CorelDRAW" r:id="rId5" imgW="204114" imgH="407041" progId="CorelDraw.Graphic.26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813289" y="1248029"/>
                              <a:ext cx="387184" cy="76836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5770863-61D0-6796-DAEE-F98A65D65630}"/>
                    </a:ext>
                  </a:extLst>
                </p:cNvPr>
                <p:cNvSpPr txBox="1"/>
                <p:nvPr/>
              </p:nvSpPr>
              <p:spPr>
                <a:xfrm>
                  <a:off x="5283593" y="1102762"/>
                  <a:ext cx="6238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W</a:t>
                  </a:r>
                  <a:r>
                    <a:rPr lang="en-US" sz="1400" b="1" dirty="0"/>
                    <a:t>1,1</a:t>
                  </a:r>
                  <a:endParaRPr lang="el-GR" b="1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59715E1-613E-7F16-5B64-2D1FB6EE1094}"/>
                    </a:ext>
                  </a:extLst>
                </p:cNvPr>
                <p:cNvSpPr txBox="1"/>
                <p:nvPr/>
              </p:nvSpPr>
              <p:spPr>
                <a:xfrm>
                  <a:off x="5291534" y="1311325"/>
                  <a:ext cx="6238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W</a:t>
                  </a:r>
                  <a:r>
                    <a:rPr lang="en-US" sz="1400" b="1" dirty="0"/>
                    <a:t>1,2</a:t>
                  </a:r>
                  <a:endParaRPr lang="el-GR" b="1" dirty="0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8EE136B-4404-ACF7-ECC6-DE0127E20AAC}"/>
                    </a:ext>
                  </a:extLst>
                </p:cNvPr>
                <p:cNvSpPr txBox="1"/>
                <p:nvPr/>
              </p:nvSpPr>
              <p:spPr>
                <a:xfrm>
                  <a:off x="5283593" y="1532641"/>
                  <a:ext cx="6238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W</a:t>
                  </a:r>
                  <a:r>
                    <a:rPr lang="en-US" sz="1400" b="1" dirty="0"/>
                    <a:t>1,3</a:t>
                  </a:r>
                  <a:endParaRPr lang="el-GR" b="1" dirty="0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266DD85-7A47-40ED-E2E2-EF8EA73A2B8D}"/>
                    </a:ext>
                  </a:extLst>
                </p:cNvPr>
                <p:cNvSpPr txBox="1"/>
                <p:nvPr/>
              </p:nvSpPr>
              <p:spPr>
                <a:xfrm>
                  <a:off x="5291534" y="1758714"/>
                  <a:ext cx="6238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W</a:t>
                  </a:r>
                  <a:r>
                    <a:rPr lang="en-US" sz="1400" b="1" dirty="0"/>
                    <a:t>1,4</a:t>
                  </a:r>
                  <a:endParaRPr lang="el-GR" b="1" dirty="0"/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42A57-17D4-C306-B1FC-50F5793FEF82}"/>
                  </a:ext>
                </a:extLst>
              </p:cNvPr>
              <p:cNvSpPr/>
              <p:nvPr/>
            </p:nvSpPr>
            <p:spPr>
              <a:xfrm>
                <a:off x="5320037" y="1161356"/>
                <a:ext cx="908270" cy="9503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90441EC-0FF6-5409-B701-A6D14DBBF50E}"/>
              </a:ext>
            </a:extLst>
          </p:cNvPr>
          <p:cNvGrpSpPr/>
          <p:nvPr/>
        </p:nvGrpSpPr>
        <p:grpSpPr>
          <a:xfrm>
            <a:off x="2558367" y="2588880"/>
            <a:ext cx="4893953" cy="2215118"/>
            <a:chOff x="1670635" y="2536617"/>
            <a:chExt cx="4893953" cy="22151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9A824B-70E0-5C1B-47CD-D798E831B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40"/>
            <a:stretch>
              <a:fillRect/>
            </a:stretch>
          </p:blipFill>
          <p:spPr>
            <a:xfrm>
              <a:off x="2521864" y="2605459"/>
              <a:ext cx="3037200" cy="17439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4EBA3B-272F-73A3-AC1E-7D83F28E5842}"/>
                </a:ext>
              </a:extLst>
            </p:cNvPr>
            <p:cNvSpPr txBox="1"/>
            <p:nvPr/>
          </p:nvSpPr>
          <p:spPr>
            <a:xfrm>
              <a:off x="3071894" y="2536617"/>
              <a:ext cx="18628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u="sng" dirty="0"/>
                <a:t>Output Column 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2FFAC7-D4AA-BA32-DDCA-EE7C9979DB28}"/>
                </a:ext>
              </a:extLst>
            </p:cNvPr>
            <p:cNvSpPr txBox="1"/>
            <p:nvPr/>
          </p:nvSpPr>
          <p:spPr>
            <a:xfrm>
              <a:off x="3074172" y="4443958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Wavelength(nm)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421A60-8839-D4E9-7CDB-74CA3FA6ADBB}"/>
                </a:ext>
              </a:extLst>
            </p:cNvPr>
            <p:cNvSpPr txBox="1"/>
            <p:nvPr/>
          </p:nvSpPr>
          <p:spPr>
            <a:xfrm rot="16200000">
              <a:off x="1152032" y="3364425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Power (dBm)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F5C042-2727-898E-1B47-5AB96C8C4685}"/>
                </a:ext>
              </a:extLst>
            </p:cNvPr>
            <p:cNvGrpSpPr/>
            <p:nvPr/>
          </p:nvGrpSpPr>
          <p:grpSpPr>
            <a:xfrm>
              <a:off x="2404475" y="4299942"/>
              <a:ext cx="3370613" cy="313539"/>
              <a:chOff x="990025" y="2879013"/>
              <a:chExt cx="3370613" cy="31353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25DE29-2F06-2578-4733-485F2EA03A26}"/>
                  </a:ext>
                </a:extLst>
              </p:cNvPr>
              <p:cNvSpPr txBox="1"/>
              <p:nvPr/>
            </p:nvSpPr>
            <p:spPr>
              <a:xfrm>
                <a:off x="990025" y="2884775"/>
                <a:ext cx="1862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1550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FA22FC-9E77-A19F-DF7A-764A38ACE9AB}"/>
                  </a:ext>
                </a:extLst>
              </p:cNvPr>
              <p:cNvSpPr txBox="1"/>
              <p:nvPr/>
            </p:nvSpPr>
            <p:spPr>
              <a:xfrm>
                <a:off x="1728247" y="2879013"/>
                <a:ext cx="1862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1560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12C402-0F85-F044-721F-9EA7F13305C1}"/>
                  </a:ext>
                </a:extLst>
              </p:cNvPr>
              <p:cNvSpPr txBox="1"/>
              <p:nvPr/>
            </p:nvSpPr>
            <p:spPr>
              <a:xfrm>
                <a:off x="2497772" y="2879273"/>
                <a:ext cx="18628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1570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F951251-D347-8177-ECD4-C1DB4B75814B}"/>
                </a:ext>
              </a:extLst>
            </p:cNvPr>
            <p:cNvGrpSpPr/>
            <p:nvPr/>
          </p:nvGrpSpPr>
          <p:grpSpPr>
            <a:xfrm>
              <a:off x="2129956" y="2885877"/>
              <a:ext cx="458046" cy="1605483"/>
              <a:chOff x="715506" y="1417761"/>
              <a:chExt cx="458046" cy="160548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8CA15D-0E29-E336-820C-9EAEE05BE2D6}"/>
                  </a:ext>
                </a:extLst>
              </p:cNvPr>
              <p:cNvSpPr txBox="1"/>
              <p:nvPr/>
            </p:nvSpPr>
            <p:spPr>
              <a:xfrm>
                <a:off x="715506" y="2715467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-60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182675-7FB2-2E0C-BA67-EB1CFF0A0B7F}"/>
                  </a:ext>
                </a:extLst>
              </p:cNvPr>
              <p:cNvSpPr txBox="1"/>
              <p:nvPr/>
            </p:nvSpPr>
            <p:spPr>
              <a:xfrm>
                <a:off x="715506" y="2275383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-50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A24177-CF86-079A-6DC8-2E908141C238}"/>
                  </a:ext>
                </a:extLst>
              </p:cNvPr>
              <p:cNvSpPr txBox="1"/>
              <p:nvPr/>
            </p:nvSpPr>
            <p:spPr>
              <a:xfrm>
                <a:off x="715506" y="1857845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-40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44FB2C-C602-D9E3-8FF9-5A290DF1FD78}"/>
                  </a:ext>
                </a:extLst>
              </p:cNvPr>
              <p:cNvSpPr txBox="1"/>
              <p:nvPr/>
            </p:nvSpPr>
            <p:spPr>
              <a:xfrm>
                <a:off x="715506" y="1417761"/>
                <a:ext cx="458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-30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8EA00F-6647-5C64-0527-2D613F380227}"/>
                </a:ext>
              </a:extLst>
            </p:cNvPr>
            <p:cNvSpPr txBox="1"/>
            <p:nvPr/>
          </p:nvSpPr>
          <p:spPr>
            <a:xfrm>
              <a:off x="4622960" y="4280197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1580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2C7153-E443-9EE0-6A43-AFA75DA8D0F9}"/>
                </a:ext>
              </a:extLst>
            </p:cNvPr>
            <p:cNvSpPr txBox="1"/>
            <p:nvPr/>
          </p:nvSpPr>
          <p:spPr>
            <a:xfrm>
              <a:off x="1670635" y="4310178"/>
              <a:ext cx="1862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1540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B2D4AB8-EE39-442C-ACDB-E3D34F1C794C}"/>
                </a:ext>
              </a:extLst>
            </p:cNvPr>
            <p:cNvGrpSpPr/>
            <p:nvPr/>
          </p:nvGrpSpPr>
          <p:grpSpPr>
            <a:xfrm>
              <a:off x="5616165" y="2765430"/>
              <a:ext cx="948423" cy="1025284"/>
              <a:chOff x="5793840" y="2770602"/>
              <a:chExt cx="948423" cy="1025284"/>
            </a:xfrm>
          </p:grpSpPr>
          <p:graphicFrame>
            <p:nvGraphicFramePr>
              <p:cNvPr id="107" name="Object 106">
                <a:extLst>
                  <a:ext uri="{FF2B5EF4-FFF2-40B4-BE49-F238E27FC236}">
                    <a16:creationId xmlns:a16="http://schemas.microsoft.com/office/drawing/2014/main" id="{F23C8725-CE05-1182-F5E9-8957D49D5E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2835109"/>
                  </p:ext>
                </p:extLst>
              </p:nvPr>
            </p:nvGraphicFramePr>
            <p:xfrm>
              <a:off x="6322028" y="2896080"/>
              <a:ext cx="401576" cy="7969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7" imgW="204114" imgH="407041" progId="CorelDraw.Graphic.26">
                      <p:embed/>
                    </p:oleObj>
                  </mc:Choice>
                  <mc:Fallback>
                    <p:oleObj name="CorelDRAW" r:id="rId7" imgW="204114" imgH="407041" progId="CorelDraw.Graphic.26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322028" y="2896080"/>
                            <a:ext cx="401576" cy="7969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8498F1-B478-9022-01AF-55C0A4ED88E1}"/>
                  </a:ext>
                </a:extLst>
              </p:cNvPr>
              <p:cNvSpPr txBox="1"/>
              <p:nvPr/>
            </p:nvSpPr>
            <p:spPr>
              <a:xfrm>
                <a:off x="5793840" y="2770602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</a:t>
                </a:r>
                <a:r>
                  <a:rPr lang="en-US" sz="1400" b="1" dirty="0"/>
                  <a:t>3,1</a:t>
                </a:r>
                <a:endParaRPr lang="el-GR" b="1" dirty="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F9356DA-198A-012C-BBEA-8814823E5239}"/>
                  </a:ext>
                </a:extLst>
              </p:cNvPr>
              <p:cNvSpPr txBox="1"/>
              <p:nvPr/>
            </p:nvSpPr>
            <p:spPr>
              <a:xfrm>
                <a:off x="5801781" y="2979165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</a:t>
                </a:r>
                <a:r>
                  <a:rPr lang="en-US" sz="1400" b="1" dirty="0"/>
                  <a:t>3,2</a:t>
                </a:r>
                <a:endParaRPr lang="el-GR" b="1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6C5C7F3-7BF8-8E88-DB0E-335524D34443}"/>
                  </a:ext>
                </a:extLst>
              </p:cNvPr>
              <p:cNvSpPr txBox="1"/>
              <p:nvPr/>
            </p:nvSpPr>
            <p:spPr>
              <a:xfrm>
                <a:off x="5793840" y="3200481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</a:t>
                </a:r>
                <a:r>
                  <a:rPr lang="en-US" sz="1400" b="1" dirty="0"/>
                  <a:t>3,3</a:t>
                </a:r>
                <a:endParaRPr lang="el-GR" b="1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A5DFA28-2B55-6128-1512-9658C50D2A1E}"/>
                  </a:ext>
                </a:extLst>
              </p:cNvPr>
              <p:cNvSpPr txBox="1"/>
              <p:nvPr/>
            </p:nvSpPr>
            <p:spPr>
              <a:xfrm>
                <a:off x="5801781" y="3426554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</a:t>
                </a:r>
                <a:r>
                  <a:rPr lang="en-US" sz="1400" b="1" dirty="0"/>
                  <a:t>3,4</a:t>
                </a:r>
                <a:endParaRPr lang="el-GR" b="1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F6F5E6D-B9C2-1626-E9FD-E882325DCF5B}"/>
                  </a:ext>
                </a:extLst>
              </p:cNvPr>
              <p:cNvSpPr/>
              <p:nvPr/>
            </p:nvSpPr>
            <p:spPr>
              <a:xfrm>
                <a:off x="5833993" y="2832695"/>
                <a:ext cx="908270" cy="9503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B73CEEB-583F-0FE2-7F37-B84AA50651FA}"/>
              </a:ext>
            </a:extLst>
          </p:cNvPr>
          <p:cNvSpPr/>
          <p:nvPr/>
        </p:nvSpPr>
        <p:spPr>
          <a:xfrm>
            <a:off x="1504152" y="4098214"/>
            <a:ext cx="671087" cy="2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4351962-8B91-C882-13D4-F3BB8E9F3276}"/>
              </a:ext>
            </a:extLst>
          </p:cNvPr>
          <p:cNvSpPr txBox="1"/>
          <p:nvPr/>
        </p:nvSpPr>
        <p:spPr>
          <a:xfrm>
            <a:off x="1408623" y="408159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Output</a:t>
            </a:r>
            <a:endParaRPr lang="el-GR" b="1" i="1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74AC9EC-7F76-8E85-0A90-18D3BDA54C9F}"/>
              </a:ext>
            </a:extLst>
          </p:cNvPr>
          <p:cNvGrpSpPr/>
          <p:nvPr/>
        </p:nvGrpSpPr>
        <p:grpSpPr>
          <a:xfrm>
            <a:off x="4573232" y="843558"/>
            <a:ext cx="333468" cy="3162883"/>
            <a:chOff x="4573232" y="843558"/>
            <a:chExt cx="333468" cy="3162883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D3A1379-ED08-1A0E-A03F-3471EAB21716}"/>
                </a:ext>
              </a:extLst>
            </p:cNvPr>
            <p:cNvSpPr/>
            <p:nvPr/>
          </p:nvSpPr>
          <p:spPr>
            <a:xfrm>
              <a:off x="4573232" y="3003798"/>
              <a:ext cx="333468" cy="1002643"/>
            </a:xfrm>
            <a:prstGeom prst="roundRect">
              <a:avLst>
                <a:gd name="adj" fmla="val 1200"/>
              </a:avLst>
            </a:prstGeom>
            <a:noFill/>
            <a:ln w="38100">
              <a:solidFill>
                <a:srgbClr val="CC7B2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97C9AAFB-E5E7-F626-91AE-EAFD6DF9E0D3}"/>
                </a:ext>
              </a:extLst>
            </p:cNvPr>
            <p:cNvSpPr/>
            <p:nvPr/>
          </p:nvSpPr>
          <p:spPr>
            <a:xfrm>
              <a:off x="4573232" y="843558"/>
              <a:ext cx="333468" cy="883597"/>
            </a:xfrm>
            <a:prstGeom prst="roundRect">
              <a:avLst>
                <a:gd name="adj" fmla="val 1200"/>
              </a:avLst>
            </a:prstGeom>
            <a:noFill/>
            <a:ln w="38100">
              <a:solidFill>
                <a:srgbClr val="CC7B2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3143453-55EA-300E-E718-54BF04DCC0DD}"/>
              </a:ext>
            </a:extLst>
          </p:cNvPr>
          <p:cNvGrpSpPr/>
          <p:nvPr/>
        </p:nvGrpSpPr>
        <p:grpSpPr>
          <a:xfrm>
            <a:off x="4739966" y="3141754"/>
            <a:ext cx="938099" cy="775866"/>
            <a:chOff x="4739966" y="3141754"/>
            <a:chExt cx="938099" cy="775866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5A349A1-F5CE-EB02-4956-5069E4B46EE4}"/>
                </a:ext>
              </a:extLst>
            </p:cNvPr>
            <p:cNvCxnSpPr>
              <a:cxnSpLocks/>
            </p:cNvCxnSpPr>
            <p:nvPr/>
          </p:nvCxnSpPr>
          <p:spPr>
            <a:xfrm>
              <a:off x="4739966" y="3141754"/>
              <a:ext cx="0" cy="7758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B180AE8-7645-77CC-7547-FCAA134BC06F}"/>
                </a:ext>
              </a:extLst>
            </p:cNvPr>
            <p:cNvSpPr txBox="1"/>
            <p:nvPr/>
          </p:nvSpPr>
          <p:spPr>
            <a:xfrm>
              <a:off x="4906700" y="3214664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dB </a:t>
              </a:r>
              <a:endPara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9F6F9-CBE4-D3F5-38BE-C511A201F222}"/>
              </a:ext>
            </a:extLst>
          </p:cNvPr>
          <p:cNvGrpSpPr/>
          <p:nvPr/>
        </p:nvGrpSpPr>
        <p:grpSpPr>
          <a:xfrm>
            <a:off x="4739966" y="974668"/>
            <a:ext cx="947145" cy="528617"/>
            <a:chOff x="4735730" y="3214664"/>
            <a:chExt cx="947145" cy="52861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D0E4BCA-59D5-4B87-8294-2410198B3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5730" y="3214664"/>
              <a:ext cx="4236" cy="5286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8571CD-539D-CEEC-B2A5-14E755E117A7}"/>
                </a:ext>
              </a:extLst>
            </p:cNvPr>
            <p:cNvSpPr txBox="1"/>
            <p:nvPr/>
          </p:nvSpPr>
          <p:spPr>
            <a:xfrm>
              <a:off x="4906700" y="3214664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 dB </a:t>
              </a:r>
              <a:endPara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03992-F2EF-880B-6816-E7263996B314}"/>
              </a:ext>
            </a:extLst>
          </p:cNvPr>
          <p:cNvSpPr txBox="1"/>
          <p:nvPr/>
        </p:nvSpPr>
        <p:spPr>
          <a:xfrm>
            <a:off x="10160" y="-23172"/>
            <a:ext cx="58737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Gb/s Parallel Comparison operation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8F598-D559-6C13-3F61-68D7B834F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2497"/>
            <a:ext cx="2402838" cy="2695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CD994-3500-E4CB-3886-902F3DA26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7574"/>
            <a:ext cx="2031964" cy="2068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1D6DE-B1C9-B8E2-E3FF-5C79F450E349}"/>
              </a:ext>
            </a:extLst>
          </p:cNvPr>
          <p:cNvSpPr txBox="1"/>
          <p:nvPr/>
        </p:nvSpPr>
        <p:spPr>
          <a:xfrm>
            <a:off x="683568" y="483518"/>
            <a:ext cx="1862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Time Traces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AB6A8-44E2-513A-E819-6AEC439B56C1}"/>
              </a:ext>
            </a:extLst>
          </p:cNvPr>
          <p:cNvSpPr txBox="1"/>
          <p:nvPr/>
        </p:nvSpPr>
        <p:spPr>
          <a:xfrm>
            <a:off x="2061062" y="699542"/>
            <a:ext cx="1862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Eye diagrams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70298-6D8E-B291-4E16-86DB7617FD20}"/>
              </a:ext>
            </a:extLst>
          </p:cNvPr>
          <p:cNvSpPr txBox="1"/>
          <p:nvPr/>
        </p:nvSpPr>
        <p:spPr>
          <a:xfrm>
            <a:off x="241170" y="3795886"/>
            <a:ext cx="130649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A79ECD"/>
                </a:solidFill>
              </a:rPr>
              <a:t>x</a:t>
            </a:r>
            <a:r>
              <a:rPr lang="en-US" sz="1400" b="1" i="1" dirty="0"/>
              <a:t> 1-Mismatch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x</a:t>
            </a:r>
            <a:r>
              <a:rPr lang="en-US" sz="1400" b="1" i="1" dirty="0"/>
              <a:t> 2-Mismatch</a:t>
            </a:r>
            <a:endParaRPr lang="el-GR" sz="1400" b="1" i="1" dirty="0"/>
          </a:p>
          <a:p>
            <a:pPr algn="ctr"/>
            <a:r>
              <a:rPr lang="en-US" sz="1600" b="1" i="1" dirty="0">
                <a:solidFill>
                  <a:srgbClr val="008DD3"/>
                </a:solidFill>
              </a:rPr>
              <a:t>x</a:t>
            </a:r>
            <a:r>
              <a:rPr lang="en-US" sz="1400" b="1" i="1" dirty="0"/>
              <a:t> Match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692A5-8D00-8383-64A9-FD06047BA719}"/>
              </a:ext>
            </a:extLst>
          </p:cNvPr>
          <p:cNvSpPr txBox="1"/>
          <p:nvPr/>
        </p:nvSpPr>
        <p:spPr>
          <a:xfrm>
            <a:off x="3781934" y="699542"/>
            <a:ext cx="1862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Time Traces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409B1-AA40-1C80-4556-B2EA3DF361BB}"/>
              </a:ext>
            </a:extLst>
          </p:cNvPr>
          <p:cNvSpPr txBox="1"/>
          <p:nvPr/>
        </p:nvSpPr>
        <p:spPr>
          <a:xfrm>
            <a:off x="5157406" y="699542"/>
            <a:ext cx="1862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Eye diagrams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C6635-BDC2-844F-5734-7FE967615AAB}"/>
              </a:ext>
            </a:extLst>
          </p:cNvPr>
          <p:cNvGrpSpPr/>
          <p:nvPr/>
        </p:nvGrpSpPr>
        <p:grpSpPr>
          <a:xfrm>
            <a:off x="2623122" y="3764170"/>
            <a:ext cx="5405262" cy="843838"/>
            <a:chOff x="3399978" y="3900852"/>
            <a:chExt cx="5947133" cy="843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5DF800-761E-8484-7C6B-327666DC2FBD}"/>
                </a:ext>
              </a:extLst>
            </p:cNvPr>
            <p:cNvSpPr/>
            <p:nvPr/>
          </p:nvSpPr>
          <p:spPr>
            <a:xfrm>
              <a:off x="3399978" y="3913693"/>
              <a:ext cx="5246540" cy="830997"/>
            </a:xfrm>
            <a:prstGeom prst="rect">
              <a:avLst/>
            </a:pr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0B56C-221A-20B5-58E6-BBE4879AE019}"/>
                </a:ext>
              </a:extLst>
            </p:cNvPr>
            <p:cNvSpPr txBox="1"/>
            <p:nvPr/>
          </p:nvSpPr>
          <p:spPr>
            <a:xfrm>
              <a:off x="3524838" y="3900852"/>
              <a:ext cx="58222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i="1" dirty="0"/>
                <a:t>Synchronized time traces at 50 Gb/s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i="1" dirty="0"/>
                <a:t>Successful 2-bit TCAM comparison operation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i="1" dirty="0"/>
                <a:t>Error rate values ranging between 10</a:t>
              </a:r>
              <a:r>
                <a:rPr lang="en-US" sz="1600" b="1" i="1" baseline="30000" dirty="0"/>
                <a:t>-9</a:t>
              </a:r>
              <a:r>
                <a:rPr lang="en-US" sz="1600" b="1" i="1" dirty="0"/>
                <a:t> and 10</a:t>
              </a:r>
              <a:r>
                <a:rPr lang="en-US" sz="1600" b="1" i="1" baseline="30000" dirty="0"/>
                <a:t>-3</a:t>
              </a:r>
              <a:r>
                <a:rPr lang="en-US" sz="1600" b="1" i="1" dirty="0"/>
                <a:t>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723EF-9654-1205-EF49-E353B946A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73" y="1056172"/>
            <a:ext cx="980727" cy="2391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033205-4B06-8A84-96BB-EB4F64761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68" y="1077822"/>
            <a:ext cx="991216" cy="18880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278D88-3DEA-D49F-CA6C-568AB624C3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059582"/>
            <a:ext cx="2115129" cy="1800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BF1785-7428-ECA1-FED2-9E5A10FFACC9}"/>
              </a:ext>
            </a:extLst>
          </p:cNvPr>
          <p:cNvSpPr txBox="1"/>
          <p:nvPr/>
        </p:nvSpPr>
        <p:spPr>
          <a:xfrm>
            <a:off x="7020272" y="699542"/>
            <a:ext cx="1862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Error Rates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A7491-4902-24B8-FBB5-7D3ED40CCE18}"/>
              </a:ext>
            </a:extLst>
          </p:cNvPr>
          <p:cNvSpPr txBox="1"/>
          <p:nvPr/>
        </p:nvSpPr>
        <p:spPr>
          <a:xfrm>
            <a:off x="683568" y="3435846"/>
            <a:ext cx="186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Time(</a:t>
            </a:r>
            <a:r>
              <a:rPr lang="en-GB" sz="1400" b="1" dirty="0"/>
              <a:t>2</a:t>
            </a:r>
            <a:r>
              <a:rPr lang="en-US" sz="1400" b="1" dirty="0"/>
              <a:t>0 ps/div)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4CA86-98B7-A830-8D39-5A4BC1F47513}"/>
              </a:ext>
            </a:extLst>
          </p:cNvPr>
          <p:cNvSpPr txBox="1"/>
          <p:nvPr/>
        </p:nvSpPr>
        <p:spPr>
          <a:xfrm>
            <a:off x="3851920" y="2984053"/>
            <a:ext cx="186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Time(</a:t>
            </a:r>
            <a:r>
              <a:rPr lang="en-GB" sz="1400" b="1" dirty="0"/>
              <a:t>2</a:t>
            </a:r>
            <a:r>
              <a:rPr lang="en-US" sz="1400" b="1" dirty="0"/>
              <a:t>0 ps/div)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A84CCA-3F7D-2A24-DB57-6981DA97A11C}"/>
              </a:ext>
            </a:extLst>
          </p:cNvPr>
          <p:cNvSpPr/>
          <p:nvPr/>
        </p:nvSpPr>
        <p:spPr>
          <a:xfrm>
            <a:off x="1483208" y="953925"/>
            <a:ext cx="179182" cy="1001040"/>
          </a:xfrm>
          <a:prstGeom prst="rect">
            <a:avLst/>
          </a:prstGeom>
          <a:solidFill>
            <a:schemeClr val="accent5">
              <a:alpha val="3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319C2-F748-DC49-EE1A-FF746F6FA507}"/>
              </a:ext>
            </a:extLst>
          </p:cNvPr>
          <p:cNvSpPr/>
          <p:nvPr/>
        </p:nvSpPr>
        <p:spPr>
          <a:xfrm>
            <a:off x="1483208" y="1974484"/>
            <a:ext cx="179182" cy="360040"/>
          </a:xfrm>
          <a:prstGeom prst="rect">
            <a:avLst/>
          </a:prstGeom>
          <a:solidFill>
            <a:srgbClr val="A79ECD">
              <a:alpha val="30000"/>
            </a:srgbClr>
          </a:solidFill>
          <a:ln w="19050">
            <a:solidFill>
              <a:srgbClr val="A79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7BF16C-F7EF-617E-24AD-921DE308F01C}"/>
              </a:ext>
            </a:extLst>
          </p:cNvPr>
          <p:cNvSpPr/>
          <p:nvPr/>
        </p:nvSpPr>
        <p:spPr>
          <a:xfrm>
            <a:off x="1483208" y="2334524"/>
            <a:ext cx="179182" cy="385472"/>
          </a:xfrm>
          <a:prstGeom prst="rect">
            <a:avLst/>
          </a:prstGeom>
          <a:solidFill>
            <a:srgbClr val="FF0000">
              <a:alpha val="15000"/>
            </a:srgbClr>
          </a:solidFill>
          <a:ln w="19050">
            <a:solidFill>
              <a:srgbClr val="E21A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392F69-6AFB-4BCF-89EC-57AFC2FAEB35}"/>
              </a:ext>
            </a:extLst>
          </p:cNvPr>
          <p:cNvSpPr/>
          <p:nvPr/>
        </p:nvSpPr>
        <p:spPr>
          <a:xfrm>
            <a:off x="1483208" y="2719995"/>
            <a:ext cx="179182" cy="360041"/>
          </a:xfrm>
          <a:prstGeom prst="rect">
            <a:avLst/>
          </a:prstGeom>
          <a:solidFill>
            <a:srgbClr val="008DD3">
              <a:alpha val="30000"/>
            </a:srgbClr>
          </a:solidFill>
          <a:ln w="19050">
            <a:solidFill>
              <a:srgbClr val="008D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D0C5E-1A28-F7A3-8437-DB79DD64C579}"/>
              </a:ext>
            </a:extLst>
          </p:cNvPr>
          <p:cNvSpPr/>
          <p:nvPr/>
        </p:nvSpPr>
        <p:spPr>
          <a:xfrm>
            <a:off x="1483208" y="3101923"/>
            <a:ext cx="179182" cy="360040"/>
          </a:xfrm>
          <a:prstGeom prst="rect">
            <a:avLst/>
          </a:prstGeom>
          <a:solidFill>
            <a:srgbClr val="A79ECD">
              <a:alpha val="30000"/>
            </a:srgbClr>
          </a:solidFill>
          <a:ln w="19050">
            <a:solidFill>
              <a:srgbClr val="A79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9FE359-3105-6506-38C1-B174AB575699}"/>
              </a:ext>
            </a:extLst>
          </p:cNvPr>
          <p:cNvSpPr/>
          <p:nvPr/>
        </p:nvSpPr>
        <p:spPr>
          <a:xfrm>
            <a:off x="4573124" y="1105168"/>
            <a:ext cx="179182" cy="393899"/>
          </a:xfrm>
          <a:prstGeom prst="rect">
            <a:avLst/>
          </a:prstGeom>
          <a:solidFill>
            <a:srgbClr val="008DD3">
              <a:alpha val="30000"/>
            </a:srgbClr>
          </a:solidFill>
          <a:ln w="19050">
            <a:solidFill>
              <a:srgbClr val="008D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F8004C-058C-A25D-C02A-8AFEB6EF861C}"/>
              </a:ext>
            </a:extLst>
          </p:cNvPr>
          <p:cNvSpPr/>
          <p:nvPr/>
        </p:nvSpPr>
        <p:spPr>
          <a:xfrm>
            <a:off x="4573124" y="1520954"/>
            <a:ext cx="179182" cy="345591"/>
          </a:xfrm>
          <a:prstGeom prst="rect">
            <a:avLst/>
          </a:prstGeom>
          <a:solidFill>
            <a:srgbClr val="A79ECD">
              <a:alpha val="30000"/>
            </a:srgbClr>
          </a:solidFill>
          <a:ln w="19050">
            <a:solidFill>
              <a:srgbClr val="A79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696EBF-3448-3809-49F5-FBDAE004AFCF}"/>
              </a:ext>
            </a:extLst>
          </p:cNvPr>
          <p:cNvSpPr/>
          <p:nvPr/>
        </p:nvSpPr>
        <p:spPr>
          <a:xfrm>
            <a:off x="4572000" y="1885601"/>
            <a:ext cx="179182" cy="360041"/>
          </a:xfrm>
          <a:prstGeom prst="rect">
            <a:avLst/>
          </a:prstGeom>
          <a:solidFill>
            <a:srgbClr val="008DD3">
              <a:alpha val="30000"/>
            </a:srgbClr>
          </a:solidFill>
          <a:ln w="19050">
            <a:solidFill>
              <a:srgbClr val="008D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25B3DA-796A-E8FB-4FFB-2208585BABDE}"/>
              </a:ext>
            </a:extLst>
          </p:cNvPr>
          <p:cNvSpPr/>
          <p:nvPr/>
        </p:nvSpPr>
        <p:spPr>
          <a:xfrm>
            <a:off x="4572000" y="2264698"/>
            <a:ext cx="179182" cy="346915"/>
          </a:xfrm>
          <a:prstGeom prst="rect">
            <a:avLst/>
          </a:prstGeom>
          <a:solidFill>
            <a:srgbClr val="A79ECD">
              <a:alpha val="30000"/>
            </a:srgbClr>
          </a:solidFill>
          <a:ln w="19050">
            <a:solidFill>
              <a:srgbClr val="A79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B788E2-DBAB-9852-8DA1-8D9073194B3B}"/>
              </a:ext>
            </a:extLst>
          </p:cNvPr>
          <p:cNvSpPr/>
          <p:nvPr/>
        </p:nvSpPr>
        <p:spPr>
          <a:xfrm>
            <a:off x="4572000" y="2627252"/>
            <a:ext cx="179182" cy="376546"/>
          </a:xfrm>
          <a:prstGeom prst="rect">
            <a:avLst/>
          </a:prstGeom>
          <a:solidFill>
            <a:srgbClr val="008DD3">
              <a:alpha val="30000"/>
            </a:srgbClr>
          </a:solidFill>
          <a:ln w="19050">
            <a:solidFill>
              <a:srgbClr val="008D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331A563-8FC4-C98D-C94F-D8C5DD7266C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043" t="13018" r="13043" b="13214"/>
          <a:stretch/>
        </p:blipFill>
        <p:spPr>
          <a:xfrm>
            <a:off x="2483768" y="4827556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16006</TotalTime>
  <Words>1624</Words>
  <Application>Microsoft Office PowerPoint</Application>
  <PresentationFormat>On-screen Show (16:9)</PresentationFormat>
  <Paragraphs>376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Kaiti Std R</vt:lpstr>
      <vt:lpstr>Arial</vt:lpstr>
      <vt:lpstr>Calibri</vt:lpstr>
      <vt:lpstr>Calibri </vt:lpstr>
      <vt:lpstr>Courier New</vt:lpstr>
      <vt:lpstr>Times New Roman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phosnet</dc:creator>
  <cp:lastModifiedBy>Theodoros Moschos</cp:lastModifiedBy>
  <cp:revision>4273</cp:revision>
  <dcterms:created xsi:type="dcterms:W3CDTF">2017-01-16T08:02:35Z</dcterms:created>
  <dcterms:modified xsi:type="dcterms:W3CDTF">2026-03-13T16:01:33Z</dcterms:modified>
</cp:coreProperties>
</file>